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99" r:id="rId5"/>
    <p:sldMasterId id="2147483725" r:id="rId6"/>
    <p:sldMasterId id="2147483745" r:id="rId7"/>
  </p:sldMasterIdLst>
  <p:notesMasterIdLst>
    <p:notesMasterId r:id="rId20"/>
  </p:notesMasterIdLst>
  <p:sldIdLst>
    <p:sldId id="271" r:id="rId8"/>
    <p:sldId id="326" r:id="rId9"/>
    <p:sldId id="321" r:id="rId10"/>
    <p:sldId id="325" r:id="rId11"/>
    <p:sldId id="353" r:id="rId12"/>
    <p:sldId id="356" r:id="rId13"/>
    <p:sldId id="352" r:id="rId14"/>
    <p:sldId id="355" r:id="rId15"/>
    <p:sldId id="357" r:id="rId16"/>
    <p:sldId id="358" r:id="rId17"/>
    <p:sldId id="359" r:id="rId18"/>
    <p:sldId id="29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54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rtram, Silke" initials="BS" lastIdx="2" clrIdx="6">
    <p:extLst>
      <p:ext uri="{19B8F6BF-5375-455C-9EA6-DF929625EA0E}">
        <p15:presenceInfo xmlns:p15="http://schemas.microsoft.com/office/powerpoint/2012/main" userId="S-1-5-21-117609710-1220945662-725345543-8526" providerId="AD"/>
      </p:ext>
    </p:extLst>
  </p:cmAuthor>
  <p:cmAuthor id="1" name="Hartmann, Henrike" initials="HH" lastIdx="9" clrIdx="0">
    <p:extLst>
      <p:ext uri="{19B8F6BF-5375-455C-9EA6-DF929625EA0E}">
        <p15:presenceInfo xmlns:p15="http://schemas.microsoft.com/office/powerpoint/2012/main" userId="Hartmann, Henrike" providerId="None"/>
      </p:ext>
    </p:extLst>
  </p:cmAuthor>
  <p:cmAuthor id="8" name="Schaffert-Ziegenbalg, Cora" initials="SC" lastIdx="1" clrIdx="7">
    <p:extLst>
      <p:ext uri="{19B8F6BF-5375-455C-9EA6-DF929625EA0E}">
        <p15:presenceInfo xmlns:p15="http://schemas.microsoft.com/office/powerpoint/2012/main" userId="S::schaffert-ziegenbalg@volkswagenstiftung.de::78eedb29-3732-48af-8ec8-52e53880bf79" providerId="AD"/>
      </p:ext>
    </p:extLst>
  </p:cmAuthor>
  <p:cmAuthor id="2" name="Baae-Lorenz, Kristina" initials="BK" lastIdx="1" clrIdx="1">
    <p:extLst>
      <p:ext uri="{19B8F6BF-5375-455C-9EA6-DF929625EA0E}">
        <p15:presenceInfo xmlns:p15="http://schemas.microsoft.com/office/powerpoint/2012/main" userId="Baae-Lorenz, Kristina" providerId="None"/>
      </p:ext>
    </p:extLst>
  </p:cmAuthor>
  <p:cmAuthor id="3" name="Tepperwien, Antje" initials="TA" lastIdx="2" clrIdx="2">
    <p:extLst>
      <p:ext uri="{19B8F6BF-5375-455C-9EA6-DF929625EA0E}">
        <p15:presenceInfo xmlns:p15="http://schemas.microsoft.com/office/powerpoint/2012/main" userId="Tepperwien, Antje" providerId="None"/>
      </p:ext>
    </p:extLst>
  </p:cmAuthor>
  <p:cmAuthor id="4" name="Fischer, Julia" initials="FJ" lastIdx="6" clrIdx="3">
    <p:extLst>
      <p:ext uri="{19B8F6BF-5375-455C-9EA6-DF929625EA0E}">
        <p15:presenceInfo xmlns:p15="http://schemas.microsoft.com/office/powerpoint/2012/main" userId="S-1-5-21-117609710-1220945662-725345543-11853" providerId="AD"/>
      </p:ext>
    </p:extLst>
  </p:cmAuthor>
  <p:cmAuthor id="5" name="Rehländer, Jens" initials="RJ" lastIdx="4" clrIdx="4">
    <p:extLst>
      <p:ext uri="{19B8F6BF-5375-455C-9EA6-DF929625EA0E}">
        <p15:presenceInfo xmlns:p15="http://schemas.microsoft.com/office/powerpoint/2012/main" userId="Rehländer, Jens" providerId="None"/>
      </p:ext>
    </p:extLst>
  </p:cmAuthor>
  <p:cmAuthor id="6" name="Denecke, Hanna" initials="DH" lastIdx="1" clrIdx="5">
    <p:extLst>
      <p:ext uri="{19B8F6BF-5375-455C-9EA6-DF929625EA0E}">
        <p15:presenceInfo xmlns:p15="http://schemas.microsoft.com/office/powerpoint/2012/main" userId="S-1-5-21-117609710-1220945662-725345543-11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B61"/>
    <a:srgbClr val="66D6EE"/>
    <a:srgbClr val="A7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7F028-2A97-4D82-AFA0-620D6C8E0997}" v="1756" dt="2023-01-25T15:22:32.645"/>
    <p1510:client id="{30D88888-6082-4E39-B711-255D5C507E65}" v="1" dt="2023-01-17T13:46:43.927"/>
    <p1510:client id="{55B55C67-74DF-4901-B58A-990027F9FE54}" v="99" dt="2023-01-24T09:15:05.548"/>
    <p1510:client id="{74E19F1D-ADDC-48DA-B9A2-53B2FF6E5D8C}" v="158" dt="2023-01-23T12:58:38.216"/>
    <p1510:client id="{A5CBE62E-CC2B-4163-852A-99C9B417F466}" v="23" dt="2023-01-26T10:00:02.729"/>
    <p1510:client id="{C73D856A-959B-4B8A-843B-725759F8EAED}" v="2" dt="2023-01-18T12:50:45.919"/>
    <p1510:client id="{ED444BB3-B56D-4E4F-B691-057D9AC4F6F6}" v="142" dt="2023-01-23T13:57:31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931"/>
        <p:guide pos="5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m, Silke" userId="S::bertram@volkswagenstiftung.de::c90355ef-92f2-4f55-a0e5-bb85f2797853" providerId="AD" clId="Web-{55B55C67-74DF-4901-B58A-990027F9FE54}"/>
    <pc:docChg chg="modSld">
      <pc:chgData name="Bertram, Silke" userId="S::bertram@volkswagenstiftung.de::c90355ef-92f2-4f55-a0e5-bb85f2797853" providerId="AD" clId="Web-{55B55C67-74DF-4901-B58A-990027F9FE54}" dt="2023-01-24T09:15:05.548" v="98" actId="20577"/>
      <pc:docMkLst>
        <pc:docMk/>
      </pc:docMkLst>
      <pc:sldChg chg="modSp">
        <pc:chgData name="Bertram, Silke" userId="S::bertram@volkswagenstiftung.de::c90355ef-92f2-4f55-a0e5-bb85f2797853" providerId="AD" clId="Web-{55B55C67-74DF-4901-B58A-990027F9FE54}" dt="2023-01-24T09:15:05.548" v="98" actId="20577"/>
        <pc:sldMkLst>
          <pc:docMk/>
          <pc:sldMk cId="2618051311" sldId="355"/>
        </pc:sldMkLst>
        <pc:spChg chg="mod">
          <ac:chgData name="Bertram, Silke" userId="S::bertram@volkswagenstiftung.de::c90355ef-92f2-4f55-a0e5-bb85f2797853" providerId="AD" clId="Web-{55B55C67-74DF-4901-B58A-990027F9FE54}" dt="2023-01-24T09:15:05.548" v="98" actId="20577"/>
          <ac:spMkLst>
            <pc:docMk/>
            <pc:sldMk cId="2618051311" sldId="355"/>
            <ac:spMk id="4" creationId="{00000000-0000-0000-0000-000000000000}"/>
          </ac:spMkLst>
        </pc:spChg>
      </pc:sldChg>
    </pc:docChg>
  </pc:docChgLst>
  <pc:docChgLst>
    <pc:chgData name="Bertram, Silke" userId="S::bertram@volkswagenstiftung.de::c90355ef-92f2-4f55-a0e5-bb85f2797853" providerId="AD" clId="Web-{ED444BB3-B56D-4E4F-B691-057D9AC4F6F6}"/>
    <pc:docChg chg="modSld">
      <pc:chgData name="Bertram, Silke" userId="S::bertram@volkswagenstiftung.de::c90355ef-92f2-4f55-a0e5-bb85f2797853" providerId="AD" clId="Web-{ED444BB3-B56D-4E4F-B691-057D9AC4F6F6}" dt="2023-01-23T13:57:31.831" v="136" actId="20577"/>
      <pc:docMkLst>
        <pc:docMk/>
      </pc:docMkLst>
      <pc:sldChg chg="modSp">
        <pc:chgData name="Bertram, Silke" userId="S::bertram@volkswagenstiftung.de::c90355ef-92f2-4f55-a0e5-bb85f2797853" providerId="AD" clId="Web-{ED444BB3-B56D-4E4F-B691-057D9AC4F6F6}" dt="2023-01-23T13:06:43.925" v="102" actId="20577"/>
        <pc:sldMkLst>
          <pc:docMk/>
          <pc:sldMk cId="3698262546" sldId="326"/>
        </pc:sldMkLst>
        <pc:spChg chg="mod">
          <ac:chgData name="Bertram, Silke" userId="S::bertram@volkswagenstiftung.de::c90355ef-92f2-4f55-a0e5-bb85f2797853" providerId="AD" clId="Web-{ED444BB3-B56D-4E4F-B691-057D9AC4F6F6}" dt="2023-01-23T13:06:43.925" v="102" actId="20577"/>
          <ac:spMkLst>
            <pc:docMk/>
            <pc:sldMk cId="3698262546" sldId="326"/>
            <ac:spMk id="25" creationId="{00000000-0000-0000-0000-000000000000}"/>
          </ac:spMkLst>
        </pc:spChg>
      </pc:sldChg>
      <pc:sldChg chg="modSp">
        <pc:chgData name="Bertram, Silke" userId="S::bertram@volkswagenstiftung.de::c90355ef-92f2-4f55-a0e5-bb85f2797853" providerId="AD" clId="Web-{ED444BB3-B56D-4E4F-B691-057D9AC4F6F6}" dt="2023-01-23T13:57:31.831" v="136" actId="20577"/>
        <pc:sldMkLst>
          <pc:docMk/>
          <pc:sldMk cId="2597510466" sldId="352"/>
        </pc:sldMkLst>
        <pc:spChg chg="mod">
          <ac:chgData name="Bertram, Silke" userId="S::bertram@volkswagenstiftung.de::c90355ef-92f2-4f55-a0e5-bb85f2797853" providerId="AD" clId="Web-{ED444BB3-B56D-4E4F-B691-057D9AC4F6F6}" dt="2023-01-23T13:57:31.831" v="136" actId="20577"/>
          <ac:spMkLst>
            <pc:docMk/>
            <pc:sldMk cId="2597510466" sldId="352"/>
            <ac:spMk id="21" creationId="{00000000-0000-0000-0000-000000000000}"/>
          </ac:spMkLst>
        </pc:spChg>
      </pc:sldChg>
    </pc:docChg>
  </pc:docChgLst>
  <pc:docChgLst>
    <pc:chgData name="Bertram, Silke" userId="S::bertram@volkswagenstiftung.de::c90355ef-92f2-4f55-a0e5-bb85f2797853" providerId="AD" clId="Web-{C73D856A-959B-4B8A-843B-725759F8EAED}"/>
    <pc:docChg chg="">
      <pc:chgData name="Bertram, Silke" userId="S::bertram@volkswagenstiftung.de::c90355ef-92f2-4f55-a0e5-bb85f2797853" providerId="AD" clId="Web-{C73D856A-959B-4B8A-843B-725759F8EAED}" dt="2023-01-18T12:50:45.919" v="1"/>
      <pc:docMkLst>
        <pc:docMk/>
      </pc:docMkLst>
      <pc:sldChg chg="delCm">
        <pc:chgData name="Bertram, Silke" userId="S::bertram@volkswagenstiftung.de::c90355ef-92f2-4f55-a0e5-bb85f2797853" providerId="AD" clId="Web-{C73D856A-959B-4B8A-843B-725759F8EAED}" dt="2023-01-18T12:50:45.919" v="1"/>
        <pc:sldMkLst>
          <pc:docMk/>
          <pc:sldMk cId="642029426" sldId="321"/>
        </pc:sldMkLst>
      </pc:sldChg>
      <pc:sldChg chg="delCm">
        <pc:chgData name="Bertram, Silke" userId="S::bertram@volkswagenstiftung.de::c90355ef-92f2-4f55-a0e5-bb85f2797853" providerId="AD" clId="Web-{C73D856A-959B-4B8A-843B-725759F8EAED}" dt="2023-01-18T12:50:38.075" v="0"/>
        <pc:sldMkLst>
          <pc:docMk/>
          <pc:sldMk cId="3698262546" sldId="326"/>
        </pc:sldMkLst>
      </pc:sldChg>
    </pc:docChg>
  </pc:docChgLst>
  <pc:docChgLst>
    <pc:chgData name="Bertram, Silke" userId="S::bertram@volkswagenstiftung.de::c90355ef-92f2-4f55-a0e5-bb85f2797853" providerId="AD" clId="Web-{74E19F1D-ADDC-48DA-B9A2-53B2FF6E5D8C}"/>
    <pc:docChg chg="modSld">
      <pc:chgData name="Bertram, Silke" userId="S::bertram@volkswagenstiftung.de::c90355ef-92f2-4f55-a0e5-bb85f2797853" providerId="AD" clId="Web-{74E19F1D-ADDC-48DA-B9A2-53B2FF6E5D8C}" dt="2023-01-23T12:58:38.216" v="157" actId="20577"/>
      <pc:docMkLst>
        <pc:docMk/>
      </pc:docMkLst>
      <pc:sldChg chg="modSp">
        <pc:chgData name="Bertram, Silke" userId="S::bertram@volkswagenstiftung.de::c90355ef-92f2-4f55-a0e5-bb85f2797853" providerId="AD" clId="Web-{74E19F1D-ADDC-48DA-B9A2-53B2FF6E5D8C}" dt="2023-01-23T12:52:59.998" v="14" actId="20577"/>
        <pc:sldMkLst>
          <pc:docMk/>
          <pc:sldMk cId="3698262546" sldId="326"/>
        </pc:sldMkLst>
        <pc:spChg chg="mod">
          <ac:chgData name="Bertram, Silke" userId="S::bertram@volkswagenstiftung.de::c90355ef-92f2-4f55-a0e5-bb85f2797853" providerId="AD" clId="Web-{74E19F1D-ADDC-48DA-B9A2-53B2FF6E5D8C}" dt="2023-01-23T12:51:57.685" v="7" actId="20577"/>
          <ac:spMkLst>
            <pc:docMk/>
            <pc:sldMk cId="3698262546" sldId="326"/>
            <ac:spMk id="24" creationId="{00000000-0000-0000-0000-000000000000}"/>
          </ac:spMkLst>
        </pc:spChg>
        <pc:spChg chg="mod">
          <ac:chgData name="Bertram, Silke" userId="S::bertram@volkswagenstiftung.de::c90355ef-92f2-4f55-a0e5-bb85f2797853" providerId="AD" clId="Web-{74E19F1D-ADDC-48DA-B9A2-53B2FF6E5D8C}" dt="2023-01-23T12:52:59.998" v="14" actId="20577"/>
          <ac:spMkLst>
            <pc:docMk/>
            <pc:sldMk cId="3698262546" sldId="326"/>
            <ac:spMk id="25" creationId="{00000000-0000-0000-0000-000000000000}"/>
          </ac:spMkLst>
        </pc:spChg>
      </pc:sldChg>
      <pc:sldChg chg="delSp modSp delCm">
        <pc:chgData name="Bertram, Silke" userId="S::bertram@volkswagenstiftung.de::c90355ef-92f2-4f55-a0e5-bb85f2797853" providerId="AD" clId="Web-{74E19F1D-ADDC-48DA-B9A2-53B2FF6E5D8C}" dt="2023-01-23T12:58:38.216" v="157" actId="20577"/>
        <pc:sldMkLst>
          <pc:docMk/>
          <pc:sldMk cId="2618051311" sldId="355"/>
        </pc:sldMkLst>
        <pc:spChg chg="mod">
          <ac:chgData name="Bertram, Silke" userId="S::bertram@volkswagenstiftung.de::c90355ef-92f2-4f55-a0e5-bb85f2797853" providerId="AD" clId="Web-{74E19F1D-ADDC-48DA-B9A2-53B2FF6E5D8C}" dt="2023-01-23T12:58:38.216" v="157" actId="20577"/>
          <ac:spMkLst>
            <pc:docMk/>
            <pc:sldMk cId="2618051311" sldId="355"/>
            <ac:spMk id="4" creationId="{00000000-0000-0000-0000-000000000000}"/>
          </ac:spMkLst>
        </pc:spChg>
        <pc:graphicFrameChg chg="del mod">
          <ac:chgData name="Bertram, Silke" userId="S::bertram@volkswagenstiftung.de::c90355ef-92f2-4f55-a0e5-bb85f2797853" providerId="AD" clId="Web-{74E19F1D-ADDC-48DA-B9A2-53B2FF6E5D8C}" dt="2023-01-23T12:56:33.653" v="135"/>
          <ac:graphicFrameMkLst>
            <pc:docMk/>
            <pc:sldMk cId="2618051311" sldId="355"/>
            <ac:graphicFrameMk id="2" creationId="{00000000-0000-0000-0000-000000000000}"/>
          </ac:graphicFrameMkLst>
        </pc:graphicFrameChg>
      </pc:sldChg>
    </pc:docChg>
  </pc:docChgLst>
  <pc:docChgLst>
    <pc:chgData name="Bertram, Silke" userId="S::bertram@volkswagenstiftung.de::c90355ef-92f2-4f55-a0e5-bb85f2797853" providerId="AD" clId="Web-{11C7F028-2A97-4D82-AFA0-620D6C8E0997}"/>
    <pc:docChg chg="addSld modSld sldOrd">
      <pc:chgData name="Bertram, Silke" userId="S::bertram@volkswagenstiftung.de::c90355ef-92f2-4f55-a0e5-bb85f2797853" providerId="AD" clId="Web-{11C7F028-2A97-4D82-AFA0-620D6C8E0997}" dt="2023-01-25T15:22:32.645" v="1790" actId="20577"/>
      <pc:docMkLst>
        <pc:docMk/>
      </pc:docMkLst>
      <pc:sldChg chg="modSp">
        <pc:chgData name="Bertram, Silke" userId="S::bertram@volkswagenstiftung.de::c90355ef-92f2-4f55-a0e5-bb85f2797853" providerId="AD" clId="Web-{11C7F028-2A97-4D82-AFA0-620D6C8E0997}" dt="2023-01-25T14:50:52.562" v="30" actId="20577"/>
        <pc:sldMkLst>
          <pc:docMk/>
          <pc:sldMk cId="2597510466" sldId="352"/>
        </pc:sldMkLst>
        <pc:spChg chg="mod">
          <ac:chgData name="Bertram, Silke" userId="S::bertram@volkswagenstiftung.de::c90355ef-92f2-4f55-a0e5-bb85f2797853" providerId="AD" clId="Web-{11C7F028-2A97-4D82-AFA0-620D6C8E0997}" dt="2023-01-25T14:50:52.562" v="30" actId="20577"/>
          <ac:spMkLst>
            <pc:docMk/>
            <pc:sldMk cId="2597510466" sldId="352"/>
            <ac:spMk id="21" creationId="{00000000-0000-0000-0000-000000000000}"/>
          </ac:spMkLst>
        </pc:spChg>
      </pc:sldChg>
      <pc:sldChg chg="modSp">
        <pc:chgData name="Bertram, Silke" userId="S::bertram@volkswagenstiftung.de::c90355ef-92f2-4f55-a0e5-bb85f2797853" providerId="AD" clId="Web-{11C7F028-2A97-4D82-AFA0-620D6C8E0997}" dt="2023-01-25T15:02:11.293" v="1008" actId="20577"/>
        <pc:sldMkLst>
          <pc:docMk/>
          <pc:sldMk cId="2618051311" sldId="355"/>
        </pc:sldMkLst>
        <pc:spChg chg="mod">
          <ac:chgData name="Bertram, Silke" userId="S::bertram@volkswagenstiftung.de::c90355ef-92f2-4f55-a0e5-bb85f2797853" providerId="AD" clId="Web-{11C7F028-2A97-4D82-AFA0-620D6C8E0997}" dt="2023-01-25T15:02:11.293" v="1008" actId="20577"/>
          <ac:spMkLst>
            <pc:docMk/>
            <pc:sldMk cId="2618051311" sldId="355"/>
            <ac:spMk id="4" creationId="{00000000-0000-0000-0000-000000000000}"/>
          </ac:spMkLst>
        </pc:spChg>
      </pc:sldChg>
      <pc:sldChg chg="modSp add ord replId">
        <pc:chgData name="Bertram, Silke" userId="S::bertram@volkswagenstiftung.de::c90355ef-92f2-4f55-a0e5-bb85f2797853" providerId="AD" clId="Web-{11C7F028-2A97-4D82-AFA0-620D6C8E0997}" dt="2023-01-25T15:05:10.182" v="1090" actId="20577"/>
        <pc:sldMkLst>
          <pc:docMk/>
          <pc:sldMk cId="1584933400" sldId="357"/>
        </pc:sldMkLst>
        <pc:spChg chg="mod">
          <ac:chgData name="Bertram, Silke" userId="S::bertram@volkswagenstiftung.de::c90355ef-92f2-4f55-a0e5-bb85f2797853" providerId="AD" clId="Web-{11C7F028-2A97-4D82-AFA0-620D6C8E0997}" dt="2023-01-25T15:02:18.261" v="1012" actId="20577"/>
          <ac:spMkLst>
            <pc:docMk/>
            <pc:sldMk cId="1584933400" sldId="357"/>
            <ac:spMk id="19" creationId="{00000000-0000-0000-0000-000000000000}"/>
          </ac:spMkLst>
        </pc:spChg>
        <pc:spChg chg="mod">
          <ac:chgData name="Bertram, Silke" userId="S::bertram@volkswagenstiftung.de::c90355ef-92f2-4f55-a0e5-bb85f2797853" providerId="AD" clId="Web-{11C7F028-2A97-4D82-AFA0-620D6C8E0997}" dt="2023-01-25T15:05:10.182" v="1090" actId="20577"/>
          <ac:spMkLst>
            <pc:docMk/>
            <pc:sldMk cId="1584933400" sldId="357"/>
            <ac:spMk id="21" creationId="{00000000-0000-0000-0000-000000000000}"/>
          </ac:spMkLst>
        </pc:spChg>
      </pc:sldChg>
      <pc:sldChg chg="modSp add replId">
        <pc:chgData name="Bertram, Silke" userId="S::bertram@volkswagenstiftung.de::c90355ef-92f2-4f55-a0e5-bb85f2797853" providerId="AD" clId="Web-{11C7F028-2A97-4D82-AFA0-620D6C8E0997}" dt="2023-01-25T15:21:49.676" v="1787" actId="20577"/>
        <pc:sldMkLst>
          <pc:docMk/>
          <pc:sldMk cId="1913146302" sldId="358"/>
        </pc:sldMkLst>
        <pc:spChg chg="mod">
          <ac:chgData name="Bertram, Silke" userId="S::bertram@volkswagenstiftung.de::c90355ef-92f2-4f55-a0e5-bb85f2797853" providerId="AD" clId="Web-{11C7F028-2A97-4D82-AFA0-620D6C8E0997}" dt="2023-01-25T15:05:18.370" v="1092" actId="20577"/>
          <ac:spMkLst>
            <pc:docMk/>
            <pc:sldMk cId="1913146302" sldId="358"/>
            <ac:spMk id="19" creationId="{00000000-0000-0000-0000-000000000000}"/>
          </ac:spMkLst>
        </pc:spChg>
        <pc:spChg chg="mod">
          <ac:chgData name="Bertram, Silke" userId="S::bertram@volkswagenstiftung.de::c90355ef-92f2-4f55-a0e5-bb85f2797853" providerId="AD" clId="Web-{11C7F028-2A97-4D82-AFA0-620D6C8E0997}" dt="2023-01-25T15:21:49.676" v="1787" actId="20577"/>
          <ac:spMkLst>
            <pc:docMk/>
            <pc:sldMk cId="1913146302" sldId="358"/>
            <ac:spMk id="21" creationId="{00000000-0000-0000-0000-000000000000}"/>
          </ac:spMkLst>
        </pc:spChg>
      </pc:sldChg>
      <pc:sldChg chg="modSp add replId">
        <pc:chgData name="Bertram, Silke" userId="S::bertram@volkswagenstiftung.de::c90355ef-92f2-4f55-a0e5-bb85f2797853" providerId="AD" clId="Web-{11C7F028-2A97-4D82-AFA0-620D6C8E0997}" dt="2023-01-25T15:22:32.645" v="1790" actId="20577"/>
        <pc:sldMkLst>
          <pc:docMk/>
          <pc:sldMk cId="1351942446" sldId="359"/>
        </pc:sldMkLst>
        <pc:spChg chg="mod">
          <ac:chgData name="Bertram, Silke" userId="S::bertram@volkswagenstiftung.de::c90355ef-92f2-4f55-a0e5-bb85f2797853" providerId="AD" clId="Web-{11C7F028-2A97-4D82-AFA0-620D6C8E0997}" dt="2023-01-25T15:12:06.586" v="1430" actId="20577"/>
          <ac:spMkLst>
            <pc:docMk/>
            <pc:sldMk cId="1351942446" sldId="359"/>
            <ac:spMk id="19" creationId="{00000000-0000-0000-0000-000000000000}"/>
          </ac:spMkLst>
        </pc:spChg>
        <pc:spChg chg="mod">
          <ac:chgData name="Bertram, Silke" userId="S::bertram@volkswagenstiftung.de::c90355ef-92f2-4f55-a0e5-bb85f2797853" providerId="AD" clId="Web-{11C7F028-2A97-4D82-AFA0-620D6C8E0997}" dt="2023-01-25T15:22:32.645" v="1790" actId="20577"/>
          <ac:spMkLst>
            <pc:docMk/>
            <pc:sldMk cId="1351942446" sldId="359"/>
            <ac:spMk id="21" creationId="{00000000-0000-0000-0000-000000000000}"/>
          </ac:spMkLst>
        </pc:spChg>
      </pc:sldChg>
    </pc:docChg>
  </pc:docChgLst>
  <pc:docChgLst>
    <pc:chgData name="Bertram, Silke" userId="S::bertram@volkswagenstiftung.de::c90355ef-92f2-4f55-a0e5-bb85f2797853" providerId="AD" clId="Web-{A5CBE62E-CC2B-4163-852A-99C9B417F466}"/>
    <pc:docChg chg="modSld">
      <pc:chgData name="Bertram, Silke" userId="S::bertram@volkswagenstiftung.de::c90355ef-92f2-4f55-a0e5-bb85f2797853" providerId="AD" clId="Web-{A5CBE62E-CC2B-4163-852A-99C9B417F466}" dt="2023-01-26T10:00:02.729" v="22" actId="20577"/>
      <pc:docMkLst>
        <pc:docMk/>
      </pc:docMkLst>
      <pc:sldChg chg="modSp">
        <pc:chgData name="Bertram, Silke" userId="S::bertram@volkswagenstiftung.de::c90355ef-92f2-4f55-a0e5-bb85f2797853" providerId="AD" clId="Web-{A5CBE62E-CC2B-4163-852A-99C9B417F466}" dt="2023-01-26T09:59:19.885" v="4" actId="20577"/>
        <pc:sldMkLst>
          <pc:docMk/>
          <pc:sldMk cId="1913146302" sldId="358"/>
        </pc:sldMkLst>
        <pc:spChg chg="mod">
          <ac:chgData name="Bertram, Silke" userId="S::bertram@volkswagenstiftung.de::c90355ef-92f2-4f55-a0e5-bb85f2797853" providerId="AD" clId="Web-{A5CBE62E-CC2B-4163-852A-99C9B417F466}" dt="2023-01-26T09:59:19.885" v="4" actId="20577"/>
          <ac:spMkLst>
            <pc:docMk/>
            <pc:sldMk cId="1913146302" sldId="358"/>
            <ac:spMk id="21" creationId="{00000000-0000-0000-0000-000000000000}"/>
          </ac:spMkLst>
        </pc:spChg>
      </pc:sldChg>
      <pc:sldChg chg="modSp">
        <pc:chgData name="Bertram, Silke" userId="S::bertram@volkswagenstiftung.de::c90355ef-92f2-4f55-a0e5-bb85f2797853" providerId="AD" clId="Web-{A5CBE62E-CC2B-4163-852A-99C9B417F466}" dt="2023-01-26T10:00:02.729" v="22" actId="20577"/>
        <pc:sldMkLst>
          <pc:docMk/>
          <pc:sldMk cId="1351942446" sldId="359"/>
        </pc:sldMkLst>
        <pc:spChg chg="mod">
          <ac:chgData name="Bertram, Silke" userId="S::bertram@volkswagenstiftung.de::c90355ef-92f2-4f55-a0e5-bb85f2797853" providerId="AD" clId="Web-{A5CBE62E-CC2B-4163-852A-99C9B417F466}" dt="2023-01-26T10:00:02.729" v="22" actId="20577"/>
          <ac:spMkLst>
            <pc:docMk/>
            <pc:sldMk cId="1351942446" sldId="359"/>
            <ac:spMk id="21" creationId="{00000000-0000-0000-0000-000000000000}"/>
          </ac:spMkLst>
        </pc:spChg>
      </pc:sldChg>
    </pc:docChg>
  </pc:docChgLst>
  <pc:docChgLst>
    <pc:chgData name="Schaffert-Ziegenbalg, Cora" userId="S::schaffert-ziegenbalg@volkswagenstiftung.de::78eedb29-3732-48af-8ec8-52e53880bf79" providerId="AD" clId="Web-{30D88888-6082-4E39-B711-255D5C507E65}"/>
    <pc:docChg chg="">
      <pc:chgData name="Schaffert-Ziegenbalg, Cora" userId="S::schaffert-ziegenbalg@volkswagenstiftung.de::78eedb29-3732-48af-8ec8-52e53880bf79" providerId="AD" clId="Web-{30D88888-6082-4E39-B711-255D5C507E65}" dt="2023-01-17T13:46:43.927" v="0"/>
      <pc:docMkLst>
        <pc:docMk/>
      </pc:docMkLst>
      <pc:sldChg chg="addCm">
        <pc:chgData name="Schaffert-Ziegenbalg, Cora" userId="S::schaffert-ziegenbalg@volkswagenstiftung.de::78eedb29-3732-48af-8ec8-52e53880bf79" providerId="AD" clId="Web-{30D88888-6082-4E39-B711-255D5C507E65}" dt="2023-01-17T13:46:43.927" v="0"/>
        <pc:sldMkLst>
          <pc:docMk/>
          <pc:sldMk cId="2618051311" sldId="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23F0C-27BE-4FF0-A6AF-2795B8824E87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7C3B-91FA-4EFB-879E-613717F0F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4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Unterstützung, damit Gesellschaft gut</a:t>
            </a:r>
            <a:r>
              <a:rPr lang="de-DE" baseline="0"/>
              <a:t> auf aktuelle und künftige Herausforderungen reagieren kann.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47C3B-91FA-4EFB-879E-613717F0F6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84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wichtig: Reflektion</a:t>
            </a:r>
            <a:r>
              <a:rPr lang="de-DE" baseline="0"/>
              <a:t> der Rolle der Wissenschaft, ethische Aspekte, Umgang mit Daten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47C3B-91FA-4EFB-879E-613717F0F6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0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wichtig: Reflektion</a:t>
            </a:r>
            <a:r>
              <a:rPr lang="de-DE" baseline="0"/>
              <a:t> der Rolle der Wissenschaft, ethische Aspekte, Umgang mit Daten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47C3B-91FA-4EFB-879E-613717F0F6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7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47C3B-91FA-4EFB-879E-613717F0F6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04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Template: Budget</a:t>
            </a:r>
            <a:r>
              <a:rPr lang="de-DE" baseline="0"/>
              <a:t> nur sehr knapp, stichpunktartig; keine CVs, keine LOIs</a:t>
            </a:r>
          </a:p>
          <a:p>
            <a:r>
              <a:rPr lang="de-DE" baseline="0"/>
              <a:t>Expert:innenkreis: jeweils spezifische Zusammenstellung, je nach Themen der Anträge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47C3B-91FA-4EFB-879E-613717F0F6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15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47C3B-91FA-4EFB-879E-613717F0F6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0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47C3B-91FA-4EFB-879E-613717F0F6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9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47C3B-91FA-4EFB-879E-613717F0F6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1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 userDrawn="1"/>
        </p:nvCxnSpPr>
        <p:spPr>
          <a:xfrm>
            <a:off x="0" y="3697647"/>
            <a:ext cx="1225207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15"/>
          <p:cNvSpPr>
            <a:spLocks noGrp="1"/>
          </p:cNvSpPr>
          <p:nvPr>
            <p:ph type="pic" sz="quarter" idx="11"/>
          </p:nvPr>
        </p:nvSpPr>
        <p:spPr>
          <a:xfrm>
            <a:off x="7475387" y="2141387"/>
            <a:ext cx="4716613" cy="47166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" y="377281"/>
            <a:ext cx="1355373" cy="266631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724497" y="2141387"/>
            <a:ext cx="4210050" cy="94015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>
                <a:solidFill>
                  <a:schemeClr val="bg1"/>
                </a:solidFill>
              </a:defRPr>
            </a:lvl2pPr>
            <a:lvl3pPr>
              <a:defRPr sz="3600" b="0">
                <a:solidFill>
                  <a:schemeClr val="bg1"/>
                </a:solidFill>
              </a:defRPr>
            </a:lvl3pPr>
            <a:lvl4pPr>
              <a:defRPr sz="3600" b="0">
                <a:solidFill>
                  <a:schemeClr val="bg1"/>
                </a:solidFill>
              </a:defRPr>
            </a:lvl4pPr>
            <a:lvl5pPr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Platzhalter für den Titel</a:t>
            </a:r>
          </a:p>
          <a:p>
            <a:pPr lvl="0"/>
            <a:r>
              <a:rPr lang="de-DE"/>
              <a:t>der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724497" y="5879692"/>
            <a:ext cx="4157663" cy="7704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Ihr Name</a:t>
            </a:r>
          </a:p>
          <a:p>
            <a:pPr lvl="0"/>
            <a:r>
              <a:rPr lang="de-DE"/>
              <a:t>Ort, Datum</a:t>
            </a:r>
          </a:p>
          <a:p>
            <a:pPr lvl="0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4" y="531971"/>
            <a:ext cx="1355373" cy="262050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>
          <a:xfrm>
            <a:off x="1274819" y="337012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2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Hintergrundbild">
    <p:bg>
      <p:bgPr>
        <a:blipFill>
          <a:blip r:embed="rId2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8" y="2953602"/>
            <a:ext cx="8072921" cy="3430588"/>
          </a:xfrm>
          <a:prstGeom prst="rect">
            <a:avLst/>
          </a:prstGeom>
        </p:spPr>
        <p:txBody>
          <a:bodyPr lIns="180000" tIns="180000" rIns="72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4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/Grafik">
    <p:bg>
      <p:bgPr>
        <a:blipFill>
          <a:blip r:embed="rId2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cxnSp>
        <p:nvCxnSpPr>
          <p:cNvPr id="23" name="Gerader Verbinder 22"/>
          <p:cNvCxnSpPr/>
          <p:nvPr userDrawn="1"/>
        </p:nvCxnSpPr>
        <p:spPr>
          <a:xfrm flipH="1">
            <a:off x="899160" y="15240"/>
            <a:ext cx="25139" cy="675132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 userDrawn="1"/>
        </p:nvSpPr>
        <p:spPr>
          <a:xfrm>
            <a:off x="588797" y="802239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17808" y="965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77573" y="767643"/>
            <a:ext cx="1948557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67200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 userDrawn="1"/>
        </p:nvSpPr>
        <p:spPr>
          <a:xfrm>
            <a:off x="5790168" y="3738367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99252" y="3009250"/>
            <a:ext cx="1793496" cy="186136"/>
          </a:xfrm>
          <a:prstGeom prst="rect">
            <a:avLst/>
          </a:prstGeom>
          <a:solidFill>
            <a:srgbClr val="102B61"/>
          </a:solidFill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Quellenangabe</a:t>
            </a:r>
          </a:p>
          <a:p>
            <a:pPr lvl="0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cxnSp>
        <p:nvCxnSpPr>
          <p:cNvPr id="5" name="Gerader Verbinder 4"/>
          <p:cNvCxnSpPr/>
          <p:nvPr userDrawn="1"/>
        </p:nvCxnSpPr>
        <p:spPr>
          <a:xfrm flipV="1">
            <a:off x="6096000" y="4358418"/>
            <a:ext cx="0" cy="2499582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784350" y="1351378"/>
            <a:ext cx="8623300" cy="138638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können Sie ein Zitat oder Merksatz einfügen 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790168" y="3738367"/>
            <a:ext cx="620724" cy="6200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1248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 userDrawn="1"/>
        </p:nvCxnSpPr>
        <p:spPr>
          <a:xfrm>
            <a:off x="-33372" y="6192223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 userDrawn="1"/>
        </p:nvSpPr>
        <p:spPr>
          <a:xfrm>
            <a:off x="5752265" y="5881861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5247" y="2395675"/>
            <a:ext cx="6354763" cy="593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80551" y="1518914"/>
            <a:ext cx="5059363" cy="2834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Und eine Erklärung darunter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5245" y="911911"/>
            <a:ext cx="6354763" cy="593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85248" y="3865720"/>
            <a:ext cx="6354763" cy="593284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3380551" y="3011428"/>
            <a:ext cx="5137150" cy="3100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3496432" y="4476046"/>
            <a:ext cx="5132388" cy="33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8427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90" r="-4202"/>
          <a:stretch/>
        </p:blipFill>
        <p:spPr>
          <a:xfrm>
            <a:off x="10186116" y="6438900"/>
            <a:ext cx="1632606" cy="270527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7179" y="1200318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lang="de-DE" sz="2400" b="0" kern="1200" baseline="0" dirty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7"/>
          </p:nvPr>
        </p:nvSpPr>
        <p:spPr>
          <a:xfrm>
            <a:off x="7213158" y="2158143"/>
            <a:ext cx="4119563" cy="4022725"/>
          </a:xfrm>
          <a:prstGeom prst="ellipse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197180" y="3131139"/>
            <a:ext cx="5032375" cy="3430588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 sz="20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Generalsekretär</a:t>
            </a:r>
          </a:p>
          <a:p>
            <a:pPr lvl="0"/>
            <a:r>
              <a:rPr lang="de-DE"/>
              <a:t>+49 (0) 511. 8381 215</a:t>
            </a:r>
          </a:p>
          <a:p>
            <a:pPr lvl="0"/>
            <a:r>
              <a:rPr lang="de-DE"/>
              <a:t>schuette@volkswagenstiftung.de</a:t>
            </a:r>
          </a:p>
          <a:p>
            <a:pPr lvl="0"/>
            <a:r>
              <a:rPr lang="de-DE"/>
              <a:t>www.volkswagenstiftung.de</a:t>
            </a:r>
          </a:p>
          <a:p>
            <a:pPr lvl="0"/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81703" y="2686534"/>
            <a:ext cx="2245267" cy="377185"/>
          </a:xfrm>
          <a:prstGeom prst="rect">
            <a:avLst/>
          </a:prstGeom>
          <a:solidFill>
            <a:srgbClr val="66D6EE"/>
          </a:solidFill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Georg Schütte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97179" y="6406588"/>
            <a:ext cx="9999663" cy="398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Bildquellen: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0" y="6181615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1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 userDrawn="1"/>
        </p:nvCxnSpPr>
        <p:spPr>
          <a:xfrm>
            <a:off x="0" y="3697647"/>
            <a:ext cx="1225207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15"/>
          <p:cNvSpPr>
            <a:spLocks noGrp="1"/>
          </p:cNvSpPr>
          <p:nvPr>
            <p:ph type="pic" sz="quarter" idx="11"/>
          </p:nvPr>
        </p:nvSpPr>
        <p:spPr>
          <a:xfrm>
            <a:off x="7475387" y="2141387"/>
            <a:ext cx="4716613" cy="47166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" y="377281"/>
            <a:ext cx="1355373" cy="266631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724497" y="2141387"/>
            <a:ext cx="4210050" cy="94015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>
                <a:solidFill>
                  <a:schemeClr val="bg1"/>
                </a:solidFill>
              </a:defRPr>
            </a:lvl2pPr>
            <a:lvl3pPr>
              <a:defRPr sz="3600" b="0">
                <a:solidFill>
                  <a:schemeClr val="bg1"/>
                </a:solidFill>
              </a:defRPr>
            </a:lvl3pPr>
            <a:lvl4pPr>
              <a:defRPr sz="3600" b="0">
                <a:solidFill>
                  <a:schemeClr val="bg1"/>
                </a:solidFill>
              </a:defRPr>
            </a:lvl4pPr>
            <a:lvl5pPr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Platzhalter für den Titel</a:t>
            </a:r>
          </a:p>
          <a:p>
            <a:pPr lvl="0"/>
            <a:r>
              <a:rPr lang="de-DE"/>
              <a:t>der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724497" y="5879692"/>
            <a:ext cx="4157663" cy="7704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Ihr Name</a:t>
            </a:r>
          </a:p>
          <a:p>
            <a:pPr lvl="0"/>
            <a:r>
              <a:rPr lang="de-DE"/>
              <a:t>Ort, Datum</a:t>
            </a:r>
          </a:p>
          <a:p>
            <a:pPr lvl="0"/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1445885" y="3373936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4" y="531971"/>
            <a:ext cx="1355373" cy="2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1"/>
          </p:nvPr>
        </p:nvSpPr>
        <p:spPr>
          <a:xfrm>
            <a:off x="7460006" y="2127116"/>
            <a:ext cx="4731995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108825" y="2917218"/>
            <a:ext cx="3868738" cy="2521579"/>
          </a:xfrm>
          <a:prstGeom prst="rect">
            <a:avLst/>
          </a:prstGeom>
        </p:spPr>
        <p:txBody>
          <a:bodyPr lIns="0" spcCol="72000"/>
          <a:lstStyle>
            <a:lvl1pPr marL="0" indent="0">
              <a:lnSpc>
                <a:spcPct val="150000"/>
              </a:lnSpc>
              <a:buNone/>
              <a:defRPr sz="20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/>
            </a:lvl2pPr>
            <a:lvl3pPr>
              <a:defRPr sz="2800" b="0"/>
            </a:lvl3pPr>
            <a:lvl4pPr>
              <a:defRPr sz="2800" b="0"/>
            </a:lvl4pPr>
            <a:lvl5pPr>
              <a:defRPr sz="2800" b="0"/>
            </a:lvl5pPr>
          </a:lstStyle>
          <a:p>
            <a:pPr lvl="0"/>
            <a:r>
              <a:rPr lang="de-DE"/>
              <a:t>Platzhalter für die Gliederung Ihrer Präsentation</a:t>
            </a:r>
          </a:p>
          <a:p>
            <a:pPr lvl="0"/>
            <a:endParaRPr lang="de-DE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-633245" y="2127116"/>
            <a:ext cx="1225207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 userDrawn="1"/>
        </p:nvSpPr>
        <p:spPr>
          <a:xfrm>
            <a:off x="798463" y="1816754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7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3495745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2109126" y="3118638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2675" y="3262800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985413" y="3171038"/>
            <a:ext cx="5434192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Übergang zum nächsten Kapitel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985413" y="4065490"/>
            <a:ext cx="1592586" cy="193059"/>
          </a:xfrm>
          <a:prstGeom prst="rect">
            <a:avLst/>
          </a:prstGeom>
          <a:solidFill>
            <a:srgbClr val="102B61"/>
          </a:solidFill>
        </p:spPr>
        <p:txBody>
          <a:bodyPr lIns="180000" tIns="36000" rIns="180000" bIns="36000"/>
          <a:lstStyle>
            <a:lvl1pPr marL="0" indent="0">
              <a:buNone/>
              <a:defRPr sz="1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Untertitel des Kapitels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2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 userDrawn="1"/>
        </p:nvSpPr>
        <p:spPr>
          <a:xfrm>
            <a:off x="5790168" y="3738367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99252" y="3009250"/>
            <a:ext cx="1793496" cy="186136"/>
          </a:xfrm>
          <a:prstGeom prst="rect">
            <a:avLst/>
          </a:prstGeom>
          <a:solidFill>
            <a:srgbClr val="102B61"/>
          </a:solidFill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Quellenangabe</a:t>
            </a:r>
          </a:p>
          <a:p>
            <a:pPr lvl="0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cxnSp>
        <p:nvCxnSpPr>
          <p:cNvPr id="5" name="Gerader Verbinder 4"/>
          <p:cNvCxnSpPr/>
          <p:nvPr userDrawn="1"/>
        </p:nvCxnSpPr>
        <p:spPr>
          <a:xfrm flipV="1">
            <a:off x="6096000" y="4358418"/>
            <a:ext cx="0" cy="2499582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784350" y="1351378"/>
            <a:ext cx="8623300" cy="138638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können Sie ein Zitat oder Merksatz einfügen 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790168" y="3738367"/>
            <a:ext cx="620724" cy="6200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2532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9" y="2953602"/>
            <a:ext cx="3637612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4" name="Bildplatzhalter 15"/>
          <p:cNvSpPr>
            <a:spLocks noGrp="1"/>
          </p:cNvSpPr>
          <p:nvPr>
            <p:ph type="pic" sz="quarter" idx="17"/>
          </p:nvPr>
        </p:nvSpPr>
        <p:spPr>
          <a:xfrm>
            <a:off x="7460005" y="2126005"/>
            <a:ext cx="4731995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6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1"/>
          </p:nvPr>
        </p:nvSpPr>
        <p:spPr>
          <a:xfrm>
            <a:off x="7460006" y="2127116"/>
            <a:ext cx="4731995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30824" y="2978178"/>
            <a:ext cx="3868738" cy="2521579"/>
          </a:xfrm>
          <a:prstGeom prst="rect">
            <a:avLst/>
          </a:prstGeom>
        </p:spPr>
        <p:txBody>
          <a:bodyPr lIns="0" spcCol="72000"/>
          <a:lstStyle>
            <a:lvl1pPr marL="0" indent="0">
              <a:lnSpc>
                <a:spcPct val="150000"/>
              </a:lnSpc>
              <a:buNone/>
              <a:defRPr sz="20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/>
            </a:lvl2pPr>
            <a:lvl3pPr>
              <a:defRPr sz="2800" b="0"/>
            </a:lvl3pPr>
            <a:lvl4pPr>
              <a:defRPr sz="2800" b="0"/>
            </a:lvl4pPr>
            <a:lvl5pPr>
              <a:defRPr sz="2800" b="0"/>
            </a:lvl5pPr>
          </a:lstStyle>
          <a:p>
            <a:pPr lvl="0"/>
            <a:r>
              <a:rPr lang="de-DE"/>
              <a:t>Platzhalter für die Gliederung Ihrer Präsentation</a:t>
            </a:r>
          </a:p>
          <a:p>
            <a:pPr lvl="0"/>
            <a:endParaRPr lang="de-DE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-633245" y="2127116"/>
            <a:ext cx="1225207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786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2255838" y="2589687"/>
            <a:ext cx="9417779" cy="34104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255838" y="1982788"/>
            <a:ext cx="5032467" cy="286526"/>
          </a:xfrm>
          <a:prstGeom prst="rect">
            <a:avLst/>
          </a:prstGeom>
          <a:solidFill>
            <a:srgbClr val="102B61"/>
          </a:solidFill>
        </p:spPr>
        <p:txBody>
          <a:bodyPr lIns="18000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466454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944593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707752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55838" y="2289175"/>
            <a:ext cx="1324572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44593" y="2289174"/>
            <a:ext cx="1236513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694403" y="2289174"/>
            <a:ext cx="1235841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055660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Hintergrundbild">
    <p:bg>
      <p:bgPr>
        <a:blipFill>
          <a:blip r:embed="rId2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9" y="2953602"/>
            <a:ext cx="5793452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5"/>
              </a:buBlip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657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Panoram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9" y="2953602"/>
            <a:ext cx="3637612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4" name="Bildplatzhalter 15"/>
          <p:cNvSpPr>
            <a:spLocks noGrp="1"/>
          </p:cNvSpPr>
          <p:nvPr>
            <p:ph type="pic" sz="quarter" idx="17"/>
          </p:nvPr>
        </p:nvSpPr>
        <p:spPr>
          <a:xfrm>
            <a:off x="0" y="2126005"/>
            <a:ext cx="12192001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23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4" cy="169378"/>
          </a:xfrm>
          <a:prstGeom prst="rect">
            <a:avLst/>
          </a:prstGeom>
        </p:spPr>
      </p:pic>
      <p:sp>
        <p:nvSpPr>
          <p:cNvPr id="2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214079" y="2925162"/>
            <a:ext cx="8014827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12619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90" r="-4202"/>
          <a:stretch/>
        </p:blipFill>
        <p:spPr>
          <a:xfrm>
            <a:off x="10186116" y="6438900"/>
            <a:ext cx="1632606" cy="270527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7179" y="1200318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7"/>
          </p:nvPr>
        </p:nvSpPr>
        <p:spPr>
          <a:xfrm>
            <a:off x="7213158" y="2158143"/>
            <a:ext cx="4119563" cy="4022725"/>
          </a:xfrm>
          <a:prstGeom prst="ellipse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197180" y="3131139"/>
            <a:ext cx="5032375" cy="3430588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 sz="20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Generalsekretär</a:t>
            </a:r>
          </a:p>
          <a:p>
            <a:pPr lvl="0"/>
            <a:r>
              <a:rPr lang="de-DE"/>
              <a:t>+49 (0) 511. 8381 215</a:t>
            </a:r>
          </a:p>
          <a:p>
            <a:pPr lvl="0"/>
            <a:r>
              <a:rPr lang="de-DE"/>
              <a:t>schuette@volkswagenstiftung.de</a:t>
            </a:r>
          </a:p>
          <a:p>
            <a:pPr lvl="0"/>
            <a:r>
              <a:rPr lang="de-DE"/>
              <a:t>www.volkswagenstiftung.de</a:t>
            </a:r>
          </a:p>
          <a:p>
            <a:pPr lvl="0"/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81703" y="2686534"/>
            <a:ext cx="2245267" cy="377185"/>
          </a:xfrm>
          <a:prstGeom prst="rect">
            <a:avLst/>
          </a:prstGeom>
          <a:solidFill>
            <a:srgbClr val="66D6EE"/>
          </a:solidFill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Georg Schütte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97179" y="6406588"/>
            <a:ext cx="9999663" cy="398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Bildquellen: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0" y="6181615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2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2583141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944593" y="2616200"/>
            <a:ext cx="2302813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371995" y="2616200"/>
            <a:ext cx="2302813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82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3417448" cy="343058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16200"/>
            <a:ext cx="3417448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lang="de-DE" sz="1800" kern="1200" baseline="0" dirty="0" smtClean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37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0" y="1533457"/>
            <a:ext cx="12191999" cy="53245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5032468" cy="343058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330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3150470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92482" y="2616200"/>
            <a:ext cx="2817795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kern="1200" baseline="0" dirty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55838" y="2289175"/>
            <a:ext cx="3150469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92481" y="2289174"/>
            <a:ext cx="2817795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02965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9" y="2953602"/>
            <a:ext cx="3637612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4" name="Bildplatzhalter 15"/>
          <p:cNvSpPr>
            <a:spLocks noGrp="1"/>
          </p:cNvSpPr>
          <p:nvPr>
            <p:ph type="pic" sz="quarter" idx="17"/>
          </p:nvPr>
        </p:nvSpPr>
        <p:spPr>
          <a:xfrm>
            <a:off x="7460005" y="2126005"/>
            <a:ext cx="4731995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198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 userDrawn="1"/>
        </p:nvCxnSpPr>
        <p:spPr>
          <a:xfrm>
            <a:off x="-33372" y="6192223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 userDrawn="1"/>
        </p:nvSpPr>
        <p:spPr>
          <a:xfrm>
            <a:off x="5752265" y="5881861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5247" y="2395675"/>
            <a:ext cx="6354763" cy="593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80551" y="1518914"/>
            <a:ext cx="5059363" cy="2834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Und eine Erklärung darunter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5245" y="911911"/>
            <a:ext cx="6354763" cy="593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85248" y="3865720"/>
            <a:ext cx="6354763" cy="593284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3380551" y="3011428"/>
            <a:ext cx="5137150" cy="3100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3496432" y="4476046"/>
            <a:ext cx="5132388" cy="33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055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rgbClr val="10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67" y="3766281"/>
            <a:ext cx="1702188" cy="17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7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rgbClr val="10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60400" y="43338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1"/>
          </p:nvPr>
        </p:nvSpPr>
        <p:spPr>
          <a:xfrm>
            <a:off x="2067867" y="43338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589642" y="440062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331674" y="446737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826752" y="426713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5"/>
          </p:nvPr>
        </p:nvSpPr>
        <p:spPr>
          <a:xfrm>
            <a:off x="8695598" y="426713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6"/>
          </p:nvPr>
        </p:nvSpPr>
        <p:spPr>
          <a:xfrm>
            <a:off x="10410933" y="426713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7"/>
          </p:nvPr>
        </p:nvSpPr>
        <p:spPr>
          <a:xfrm>
            <a:off x="10430956" y="194848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8"/>
          </p:nvPr>
        </p:nvSpPr>
        <p:spPr>
          <a:xfrm>
            <a:off x="8588807" y="1981861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906845" y="200855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5258255" y="2021907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21"/>
          </p:nvPr>
        </p:nvSpPr>
        <p:spPr>
          <a:xfrm>
            <a:off x="3502874" y="2055279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22"/>
          </p:nvPr>
        </p:nvSpPr>
        <p:spPr>
          <a:xfrm>
            <a:off x="1941052" y="212869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23"/>
          </p:nvPr>
        </p:nvSpPr>
        <p:spPr>
          <a:xfrm>
            <a:off x="152298" y="2041930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679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349457" y="6356349"/>
            <a:ext cx="394349" cy="365125"/>
          </a:xfrm>
          <a:prstGeom prst="rect">
            <a:avLst/>
          </a:prstGeom>
        </p:spPr>
        <p:txBody>
          <a:bodyPr/>
          <a:lstStyle/>
          <a:p>
            <a:fld id="{A5871B06-05E9-4CF4-A764-02BE62409BF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007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 userDrawn="1"/>
        </p:nvCxnSpPr>
        <p:spPr>
          <a:xfrm>
            <a:off x="0" y="3697647"/>
            <a:ext cx="1225207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15"/>
          <p:cNvSpPr>
            <a:spLocks noGrp="1"/>
          </p:cNvSpPr>
          <p:nvPr>
            <p:ph type="pic" sz="quarter" idx="11"/>
          </p:nvPr>
        </p:nvSpPr>
        <p:spPr>
          <a:xfrm>
            <a:off x="7475387" y="2141387"/>
            <a:ext cx="4716613" cy="47166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" y="377281"/>
            <a:ext cx="1355373" cy="266631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724497" y="2141387"/>
            <a:ext cx="4210050" cy="940158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>
                <a:solidFill>
                  <a:schemeClr val="bg1"/>
                </a:solidFill>
              </a:defRPr>
            </a:lvl2pPr>
            <a:lvl3pPr>
              <a:defRPr sz="3600" b="0">
                <a:solidFill>
                  <a:schemeClr val="bg1"/>
                </a:solidFill>
              </a:defRPr>
            </a:lvl3pPr>
            <a:lvl4pPr>
              <a:defRPr sz="3600" b="0">
                <a:solidFill>
                  <a:schemeClr val="bg1"/>
                </a:solidFill>
              </a:defRPr>
            </a:lvl4pPr>
            <a:lvl5pPr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Platzhalter für den Titel</a:t>
            </a:r>
          </a:p>
          <a:p>
            <a:pPr lvl="0"/>
            <a:r>
              <a:rPr lang="de-DE"/>
              <a:t>der Präsentation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724497" y="5879692"/>
            <a:ext cx="4157663" cy="7704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Ihr Name</a:t>
            </a:r>
          </a:p>
          <a:p>
            <a:pPr lvl="0"/>
            <a:r>
              <a:rPr lang="de-DE"/>
              <a:t>Ort, Datum</a:t>
            </a:r>
          </a:p>
          <a:p>
            <a:pPr lvl="0"/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1445885" y="3373936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4" y="531971"/>
            <a:ext cx="1355373" cy="2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54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1"/>
          </p:nvPr>
        </p:nvSpPr>
        <p:spPr>
          <a:xfrm>
            <a:off x="7460006" y="2127116"/>
            <a:ext cx="4731995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108825" y="2917218"/>
            <a:ext cx="3868738" cy="2521579"/>
          </a:xfrm>
          <a:prstGeom prst="rect">
            <a:avLst/>
          </a:prstGeom>
        </p:spPr>
        <p:txBody>
          <a:bodyPr lIns="0" spcCol="72000"/>
          <a:lstStyle>
            <a:lvl1pPr marL="0" indent="0">
              <a:lnSpc>
                <a:spcPct val="150000"/>
              </a:lnSpc>
              <a:buNone/>
              <a:defRPr sz="20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/>
            </a:lvl2pPr>
            <a:lvl3pPr>
              <a:defRPr sz="2800" b="0"/>
            </a:lvl3pPr>
            <a:lvl4pPr>
              <a:defRPr sz="2800" b="0"/>
            </a:lvl4pPr>
            <a:lvl5pPr>
              <a:defRPr sz="2800" b="0"/>
            </a:lvl5pPr>
          </a:lstStyle>
          <a:p>
            <a:pPr lvl="0"/>
            <a:r>
              <a:rPr lang="de-DE"/>
              <a:t>Platzhalter für die Gliederung Ihrer Präsentation</a:t>
            </a:r>
          </a:p>
          <a:p>
            <a:pPr lvl="0"/>
            <a:endParaRPr lang="de-DE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-633245" y="2127116"/>
            <a:ext cx="1225207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 userDrawn="1"/>
        </p:nvSpPr>
        <p:spPr>
          <a:xfrm>
            <a:off x="798463" y="1816754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350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3495745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2109126" y="3118638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2675" y="3262800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985413" y="3171038"/>
            <a:ext cx="5434192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Übergang zum nächsten Kapitel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985413" y="4065490"/>
            <a:ext cx="1592586" cy="193059"/>
          </a:xfrm>
          <a:prstGeom prst="rect">
            <a:avLst/>
          </a:prstGeom>
          <a:solidFill>
            <a:srgbClr val="102B61"/>
          </a:solidFill>
        </p:spPr>
        <p:txBody>
          <a:bodyPr lIns="180000" tIns="36000" rIns="180000" bIns="36000"/>
          <a:lstStyle>
            <a:lvl1pPr marL="0" indent="0">
              <a:buNone/>
              <a:defRPr sz="1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Untertitel des Kapitels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 userDrawn="1"/>
        </p:nvSpPr>
        <p:spPr>
          <a:xfrm>
            <a:off x="5790168" y="3738367"/>
            <a:ext cx="620724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99252" y="3009250"/>
            <a:ext cx="1793496" cy="186136"/>
          </a:xfrm>
          <a:prstGeom prst="rect">
            <a:avLst/>
          </a:prstGeom>
          <a:solidFill>
            <a:srgbClr val="102B61"/>
          </a:solidFill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Quellenangabe</a:t>
            </a:r>
          </a:p>
          <a:p>
            <a:pPr lvl="0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cxnSp>
        <p:nvCxnSpPr>
          <p:cNvPr id="5" name="Gerader Verbinder 4"/>
          <p:cNvCxnSpPr/>
          <p:nvPr userDrawn="1"/>
        </p:nvCxnSpPr>
        <p:spPr>
          <a:xfrm flipV="1">
            <a:off x="6096000" y="4358418"/>
            <a:ext cx="0" cy="2499582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784350" y="1351378"/>
            <a:ext cx="8623300" cy="138638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können Sie ein Zitat oder Merksatz einfügen 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790168" y="3738367"/>
            <a:ext cx="620724" cy="6200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8707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9" y="2953602"/>
            <a:ext cx="3637612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4" name="Bildplatzhalter 15"/>
          <p:cNvSpPr>
            <a:spLocks noGrp="1"/>
          </p:cNvSpPr>
          <p:nvPr>
            <p:ph type="pic" sz="quarter" idx="17"/>
          </p:nvPr>
        </p:nvSpPr>
        <p:spPr>
          <a:xfrm>
            <a:off x="7460005" y="2126005"/>
            <a:ext cx="4731995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4" cy="1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43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2255838" y="2589687"/>
            <a:ext cx="9417779" cy="34104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255838" y="1982788"/>
            <a:ext cx="5032467" cy="286526"/>
          </a:xfrm>
          <a:prstGeom prst="rect">
            <a:avLst/>
          </a:prstGeom>
          <a:solidFill>
            <a:srgbClr val="102B61"/>
          </a:solidFill>
        </p:spPr>
        <p:txBody>
          <a:bodyPr lIns="18000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968516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cxnSp>
        <p:nvCxnSpPr>
          <p:cNvPr id="13" name="Gerader Verbinder 12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3333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944593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707752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55838" y="2289175"/>
            <a:ext cx="1324572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44593" y="2289174"/>
            <a:ext cx="1236513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694403" y="2289174"/>
            <a:ext cx="1235841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63449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Hintergrundbild">
    <p:bg>
      <p:bgPr>
        <a:blipFill>
          <a:blip r:embed="rId2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9" y="2953602"/>
            <a:ext cx="5793452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5"/>
              </a:buBlip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60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Panoram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9" y="2953602"/>
            <a:ext cx="3637612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4" name="Bildplatzhalter 15"/>
          <p:cNvSpPr>
            <a:spLocks noGrp="1"/>
          </p:cNvSpPr>
          <p:nvPr>
            <p:ph type="pic" sz="quarter" idx="17"/>
          </p:nvPr>
        </p:nvSpPr>
        <p:spPr>
          <a:xfrm>
            <a:off x="0" y="2126005"/>
            <a:ext cx="12192001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3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4" cy="169378"/>
          </a:xfrm>
          <a:prstGeom prst="rect">
            <a:avLst/>
          </a:prstGeom>
        </p:spPr>
      </p:pic>
      <p:sp>
        <p:nvSpPr>
          <p:cNvPr id="2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214079" y="2925162"/>
            <a:ext cx="8014827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48757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90" r="-4202"/>
          <a:stretch/>
        </p:blipFill>
        <p:spPr>
          <a:xfrm>
            <a:off x="10186116" y="6438900"/>
            <a:ext cx="1632606" cy="270527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7179" y="1200318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8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Vielen Dank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7"/>
          </p:nvPr>
        </p:nvSpPr>
        <p:spPr>
          <a:xfrm>
            <a:off x="7213158" y="2158143"/>
            <a:ext cx="4119563" cy="4022725"/>
          </a:xfrm>
          <a:prstGeom prst="ellipse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197180" y="3131139"/>
            <a:ext cx="5032375" cy="3430588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800"/>
              </a:spcBef>
              <a:spcAft>
                <a:spcPts val="800"/>
              </a:spcAft>
              <a:buFontTx/>
              <a:buNone/>
              <a:defRPr sz="20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Generalsekretär</a:t>
            </a:r>
          </a:p>
          <a:p>
            <a:pPr lvl="0"/>
            <a:r>
              <a:rPr lang="de-DE"/>
              <a:t>+49 (0) 511. 8381 215</a:t>
            </a:r>
          </a:p>
          <a:p>
            <a:pPr lvl="0"/>
            <a:r>
              <a:rPr lang="de-DE"/>
              <a:t>schuette@volkswagenstiftung.de</a:t>
            </a:r>
          </a:p>
          <a:p>
            <a:pPr lvl="0"/>
            <a:r>
              <a:rPr lang="de-DE"/>
              <a:t>www.volkswagenstiftung.de</a:t>
            </a:r>
          </a:p>
          <a:p>
            <a:pPr lvl="0"/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81703" y="2686534"/>
            <a:ext cx="2245267" cy="377185"/>
          </a:xfrm>
          <a:prstGeom prst="rect">
            <a:avLst/>
          </a:prstGeom>
          <a:solidFill>
            <a:srgbClr val="66D6EE"/>
          </a:solidFill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Georg Schütte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97179" y="6406588"/>
            <a:ext cx="9999663" cy="398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Bildquellen: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0" y="6181615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88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2583141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944593" y="2616200"/>
            <a:ext cx="2302813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371995" y="2616200"/>
            <a:ext cx="2302813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14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3417448" cy="343058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16200"/>
            <a:ext cx="3417448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lang="de-DE" sz="1800" kern="1200" baseline="0" dirty="0" smtClean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3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0" y="1533457"/>
            <a:ext cx="12191999" cy="53245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5032468" cy="343058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71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3150470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92482" y="2616200"/>
            <a:ext cx="2817795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kern="1200" baseline="0" dirty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55838" y="2289175"/>
            <a:ext cx="3150469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92481" y="2289174"/>
            <a:ext cx="2817795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029214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 userDrawn="1"/>
        </p:nvCxnSpPr>
        <p:spPr>
          <a:xfrm>
            <a:off x="-33372" y="6192223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 userDrawn="1"/>
        </p:nvSpPr>
        <p:spPr>
          <a:xfrm>
            <a:off x="5752265" y="5881861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5247" y="2395675"/>
            <a:ext cx="6354763" cy="593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80551" y="1518914"/>
            <a:ext cx="5059363" cy="2834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Und eine Erklärung darunter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5245" y="911911"/>
            <a:ext cx="6354763" cy="593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85248" y="3865720"/>
            <a:ext cx="6354763" cy="593284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eine Zahl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3380551" y="3011428"/>
            <a:ext cx="5137150" cy="3100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3496432" y="4476046"/>
            <a:ext cx="5132388" cy="33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5914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2583141" cy="34305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944593" y="2616200"/>
            <a:ext cx="2302813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lang="de-DE" sz="1800" kern="1200" baseline="0" dirty="0" smtClean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/>
              <a:t>Hier steht ihr Tex. Dieser wird linksbündig geschrieben. </a:t>
            </a:r>
          </a:p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371995" y="2616200"/>
            <a:ext cx="2302813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lang="de-DE" sz="1800" kern="1200" baseline="0" dirty="0" smtClean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/>
              <a:t>Hier steht ihr Tex. Dieser wird linksbündig geschrieben. </a:t>
            </a:r>
          </a:p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endParaRPr lang="de-DE"/>
          </a:p>
          <a:p>
            <a:pPr lvl="0"/>
            <a:endParaRPr lang="de-DE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35277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rgbClr val="10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67" y="3766281"/>
            <a:ext cx="1702188" cy="17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65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rgbClr val="10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60400" y="43338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1"/>
          </p:nvPr>
        </p:nvSpPr>
        <p:spPr>
          <a:xfrm>
            <a:off x="2067867" y="43338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589642" y="440062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331674" y="446737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826752" y="426713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5"/>
          </p:nvPr>
        </p:nvSpPr>
        <p:spPr>
          <a:xfrm>
            <a:off x="8695598" y="426713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6"/>
          </p:nvPr>
        </p:nvSpPr>
        <p:spPr>
          <a:xfrm>
            <a:off x="10410933" y="426713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7"/>
          </p:nvPr>
        </p:nvSpPr>
        <p:spPr>
          <a:xfrm>
            <a:off x="10430956" y="194848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8"/>
          </p:nvPr>
        </p:nvSpPr>
        <p:spPr>
          <a:xfrm>
            <a:off x="8588807" y="1981861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906845" y="200855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5"/>
          <p:cNvSpPr>
            <a:spLocks noGrp="1"/>
          </p:cNvSpPr>
          <p:nvPr>
            <p:ph type="pic" sz="quarter" idx="20"/>
          </p:nvPr>
        </p:nvSpPr>
        <p:spPr>
          <a:xfrm>
            <a:off x="5258255" y="2021907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21"/>
          </p:nvPr>
        </p:nvSpPr>
        <p:spPr>
          <a:xfrm>
            <a:off x="3502874" y="2055279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22"/>
          </p:nvPr>
        </p:nvSpPr>
        <p:spPr>
          <a:xfrm>
            <a:off x="1941052" y="2128698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23"/>
          </p:nvPr>
        </p:nvSpPr>
        <p:spPr>
          <a:xfrm>
            <a:off x="152298" y="2041930"/>
            <a:ext cx="1128713" cy="10144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944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349457" y="6356349"/>
            <a:ext cx="394349" cy="365125"/>
          </a:xfrm>
          <a:prstGeom prst="rect">
            <a:avLst/>
          </a:prstGeom>
        </p:spPr>
        <p:txBody>
          <a:bodyPr/>
          <a:lstStyle/>
          <a:p>
            <a:fld id="{A5871B06-05E9-4CF4-A764-02BE62409BF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748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001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03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418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634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870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2867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8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3417448" cy="343058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lang="de-DE" sz="1800" kern="1200" baseline="0" dirty="0" smtClean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/>
              <a:t>Hier steht ihr Tex. Dieser wird linksbündig geschrieben. </a:t>
            </a:r>
          </a:p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16200"/>
            <a:ext cx="3417448" cy="3430588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4"/>
              </a:buBlip>
              <a:defRPr lang="de-DE" sz="1800" kern="1200" baseline="0" dirty="0" smtClean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/>
              <a:t>Hier steht ihr Tex. Dieser wird linksbündig geschrieben. </a:t>
            </a:r>
          </a:p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63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3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759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45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425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5" cy="169378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4079" y="2953602"/>
            <a:ext cx="3637612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Tx/>
              <a:buBlip>
                <a:blip r:embed="rId4"/>
              </a:buBlip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sp>
        <p:nvSpPr>
          <p:cNvPr id="14" name="Bildplatzhalter 15"/>
          <p:cNvSpPr>
            <a:spLocks noGrp="1"/>
          </p:cNvSpPr>
          <p:nvPr>
            <p:ph type="pic" sz="quarter" idx="17"/>
          </p:nvPr>
        </p:nvSpPr>
        <p:spPr>
          <a:xfrm>
            <a:off x="7460005" y="2126005"/>
            <a:ext cx="4731995" cy="473199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494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12" y="6435967"/>
            <a:ext cx="861004" cy="169378"/>
          </a:xfrm>
          <a:prstGeom prst="rect">
            <a:avLst/>
          </a:prstGeom>
        </p:spPr>
      </p:pic>
      <p:sp>
        <p:nvSpPr>
          <p:cNvPr id="23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214079" y="2925162"/>
            <a:ext cx="8014827" cy="3430588"/>
          </a:xfrm>
          <a:prstGeom prst="rect">
            <a:avLst/>
          </a:prstGeom>
        </p:spPr>
        <p:txBody>
          <a:bodyPr lIns="180000"/>
          <a:lstStyle>
            <a:lvl1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endParaRPr lang="de-DE"/>
          </a:p>
          <a:p>
            <a:pPr lvl="0"/>
            <a:endParaRPr lang="de-DE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0" y="2127744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 userDrawn="1"/>
        </p:nvSpPr>
        <p:spPr>
          <a:xfrm>
            <a:off x="1274819" y="1815643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488368" y="1959805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214079" y="1820070"/>
            <a:ext cx="2662721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sz="2400" b="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007196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reispal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lang="de-DE" sz="2400" b="0" kern="1200" baseline="0" dirty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944593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707752" y="2616200"/>
            <a:ext cx="2302813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55838" y="2289175"/>
            <a:ext cx="1324572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44593" y="2289174"/>
            <a:ext cx="1236513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7694403" y="2289174"/>
            <a:ext cx="1235841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94419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 userDrawn="1"/>
        </p:nvCxnSpPr>
        <p:spPr>
          <a:xfrm>
            <a:off x="0" y="1533456"/>
            <a:ext cx="12192000" cy="0"/>
          </a:xfrm>
          <a:prstGeom prst="line">
            <a:avLst/>
          </a:prstGeom>
          <a:ln>
            <a:solidFill>
              <a:srgbClr val="102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 userDrawn="1"/>
        </p:nvSpPr>
        <p:spPr>
          <a:xfrm>
            <a:off x="1274819" y="1201900"/>
            <a:ext cx="620725" cy="620724"/>
          </a:xfrm>
          <a:prstGeom prst="ellipse">
            <a:avLst/>
          </a:prstGeom>
          <a:solidFill>
            <a:srgbClr val="66D6EE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-4201"/>
          <a:stretch/>
        </p:blipFill>
        <p:spPr>
          <a:xfrm>
            <a:off x="10846721" y="6475188"/>
            <a:ext cx="972000" cy="2342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55930" y="1184716"/>
            <a:ext cx="5032375" cy="666275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/>
          <a:lstStyle>
            <a:lvl1pPr marL="0" indent="0">
              <a:buNone/>
              <a:defRPr lang="de-DE" sz="2400" b="0" kern="1200" baseline="0" dirty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-9616" b="-1"/>
          <a:stretch/>
        </p:blipFill>
        <p:spPr>
          <a:xfrm>
            <a:off x="10812612" y="6394127"/>
            <a:ext cx="861005" cy="2530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55837" y="2616200"/>
            <a:ext cx="3150470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92482" y="2616200"/>
            <a:ext cx="2817795" cy="3430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1800" kern="1200" baseline="0" dirty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Hier steht ihr Tex. Dieser wird linksbündig geschrieben.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255838" y="2289175"/>
            <a:ext cx="3150469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992481" y="2289174"/>
            <a:ext cx="2817795" cy="327026"/>
          </a:xfrm>
          <a:prstGeom prst="rect">
            <a:avLst/>
          </a:prstGeom>
          <a:solidFill>
            <a:srgbClr val="66D6EE"/>
          </a:solidFill>
        </p:spPr>
        <p:txBody>
          <a:bodyPr/>
          <a:lstStyle>
            <a:lvl1pPr marL="0" indent="0">
              <a:buNone/>
              <a:defRPr lang="de-DE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199949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54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7" r:id="rId3"/>
    <p:sldLayoutId id="2147483692" r:id="rId4"/>
    <p:sldLayoutId id="2147483672" r:id="rId5"/>
    <p:sldLayoutId id="2147483685" r:id="rId6"/>
    <p:sldLayoutId id="2147483678" r:id="rId7"/>
    <p:sldLayoutId id="2147483670" r:id="rId8"/>
    <p:sldLayoutId id="2147483671" r:id="rId9"/>
    <p:sldLayoutId id="2147483689" r:id="rId10"/>
    <p:sldLayoutId id="2147483690" r:id="rId11"/>
    <p:sldLayoutId id="2147483674" r:id="rId12"/>
    <p:sldLayoutId id="2147483682" r:id="rId13"/>
    <p:sldLayoutId id="214748368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6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85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ED3B-B3E7-4373-87A8-5C1F7795FB5A}" type="datetimeFigureOut">
              <a:rPr lang="de-DE" smtClean="0"/>
              <a:t>26.01.2023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B99F-4E2F-48D1-97ED-8B81568A4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04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1724497" y="1523201"/>
            <a:ext cx="4418726" cy="940158"/>
          </a:xfrm>
        </p:spPr>
        <p:txBody>
          <a:bodyPr/>
          <a:lstStyle/>
          <a:p>
            <a:r>
              <a:rPr lang="de-DE"/>
              <a:t>Vorstellung Förderangebot:</a:t>
            </a:r>
          </a:p>
          <a:p>
            <a:r>
              <a:rPr lang="de-DE"/>
              <a:t>„Pioniervorhaben“ gesellschaftliche Transformationen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  <a:p>
            <a:r>
              <a:rPr lang="de-DE"/>
              <a:t>Online, 25.01.2023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2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934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214080" y="1820070"/>
            <a:ext cx="7899738" cy="666275"/>
          </a:xfrm>
        </p:spPr>
        <p:txBody>
          <a:bodyPr vert="horz" lIns="180000" tIns="180000" rIns="180000" bIns="180000" rtlCol="0" anchor="t">
            <a:normAutofit lnSpcReduction="10000"/>
          </a:bodyPr>
          <a:lstStyle/>
          <a:p>
            <a:r>
              <a:rPr lang="de-DE">
                <a:latin typeface="Arial"/>
                <a:cs typeface="Arial"/>
              </a:rPr>
              <a:t>Ergänzende Erläuterungen II</a:t>
            </a: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2214080" y="2594045"/>
            <a:ext cx="8647884" cy="404228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de-DE" dirty="0">
                <a:latin typeface="Arial"/>
                <a:cs typeface="Arial"/>
              </a:rPr>
              <a:t>Skizze: </a:t>
            </a:r>
            <a:endParaRPr lang="de-DE"/>
          </a:p>
          <a:p>
            <a:pPr lvl="1"/>
            <a:r>
              <a:rPr lang="de-DE" sz="1800" dirty="0">
                <a:solidFill>
                  <a:srgbClr val="102B61"/>
                </a:solidFill>
                <a:latin typeface="Arial"/>
                <a:cs typeface="Arial"/>
              </a:rPr>
              <a:t>dient der inhaltlichen Einschätzung zur Passfähigkeit zum Programm</a:t>
            </a:r>
          </a:p>
          <a:p>
            <a:pPr lvl="1"/>
            <a:r>
              <a:rPr lang="de-DE" sz="1800" dirty="0">
                <a:solidFill>
                  <a:srgbClr val="102B61"/>
                </a:solidFill>
                <a:latin typeface="Arial"/>
                <a:cs typeface="Arial"/>
              </a:rPr>
              <a:t>Darstellung der Forschungsfrage und der Methodik inkl. Handlungsoptionen und Skalierungsideen so konkret wie möglich</a:t>
            </a:r>
          </a:p>
          <a:p>
            <a:pPr lvl="1"/>
            <a:r>
              <a:rPr lang="de-DE" sz="1800" dirty="0">
                <a:solidFill>
                  <a:srgbClr val="102B61"/>
                </a:solidFill>
                <a:latin typeface="Arial"/>
                <a:cs typeface="Arial"/>
              </a:rPr>
              <a:t>Budget: nur überschlägige Angaben notwendig (z. B. 250.000 EUR wiss. </a:t>
            </a:r>
            <a:r>
              <a:rPr lang="de-DE" sz="1800" dirty="0" err="1">
                <a:solidFill>
                  <a:srgbClr val="102B61"/>
                </a:solidFill>
                <a:latin typeface="Arial"/>
                <a:cs typeface="Arial"/>
              </a:rPr>
              <a:t>Mitarb</a:t>
            </a:r>
            <a:r>
              <a:rPr lang="de-DE" sz="1800" dirty="0">
                <a:solidFill>
                  <a:srgbClr val="102B61"/>
                </a:solidFill>
                <a:latin typeface="Arial"/>
                <a:cs typeface="Arial"/>
              </a:rPr>
              <a:t>., 100.000 EUR Workshops, 10.000 EUR Reisemittel)</a:t>
            </a:r>
            <a:endParaRPr lang="de-DE" dirty="0"/>
          </a:p>
          <a:p>
            <a:pPr lvl="1"/>
            <a:r>
              <a:rPr lang="de-DE" sz="1800" dirty="0">
                <a:solidFill>
                  <a:srgbClr val="102B61"/>
                </a:solidFill>
                <a:latin typeface="Arial"/>
                <a:cs typeface="Arial"/>
              </a:rPr>
              <a:t>keine weiteren Unterlagen notwendig (wie CVs, Letters </a:t>
            </a:r>
            <a:r>
              <a:rPr lang="de-DE" sz="1800" dirty="0" err="1">
                <a:solidFill>
                  <a:srgbClr val="102B61"/>
                </a:solidFill>
                <a:latin typeface="Arial"/>
                <a:cs typeface="Arial"/>
              </a:rPr>
              <a:t>of</a:t>
            </a:r>
            <a:r>
              <a:rPr lang="de-DE" sz="1800" dirty="0">
                <a:solidFill>
                  <a:srgbClr val="102B61"/>
                </a:solidFill>
                <a:latin typeface="Arial"/>
                <a:cs typeface="Arial"/>
              </a:rPr>
              <a:t> </a:t>
            </a:r>
            <a:r>
              <a:rPr lang="de-DE" sz="1800" dirty="0" err="1">
                <a:solidFill>
                  <a:srgbClr val="102B61"/>
                </a:solidFill>
                <a:latin typeface="Arial"/>
                <a:cs typeface="Arial"/>
              </a:rPr>
              <a:t>Intent</a:t>
            </a:r>
            <a:r>
              <a:rPr lang="de-DE" sz="1800" dirty="0">
                <a:solidFill>
                  <a:srgbClr val="102B61"/>
                </a:solidFill>
                <a:latin typeface="Arial"/>
                <a:cs typeface="Arial"/>
              </a:rPr>
              <a:t>, etc.)</a:t>
            </a:r>
            <a:endParaRPr lang="de-DE" dirty="0">
              <a:latin typeface="Arial"/>
              <a:cs typeface="Arial"/>
            </a:endParaRPr>
          </a:p>
          <a:p>
            <a:r>
              <a:rPr lang="de-DE" dirty="0">
                <a:latin typeface="Arial"/>
                <a:cs typeface="Arial"/>
              </a:rPr>
              <a:t>Vollantrag: Umfang ca. 15-17 Seiten + Anlagen (konkrete Hinweise erfolgen mit der Aufforderung zur Vollantragstellung)</a:t>
            </a:r>
          </a:p>
          <a:p>
            <a:r>
              <a:rPr lang="de-DE" dirty="0">
                <a:latin typeface="Arial"/>
                <a:cs typeface="Arial"/>
              </a:rPr>
              <a:t>Chancen: Programm SEHR nachgefragt; strenge Auswahl bereits auf Skizzenebene (keine Mitteilung von Ablehnungsgründen möglich, keine Neueinreichung); Erfolgschance bei Aufforderung zu Vollantrag bei 30-50 %. </a:t>
            </a:r>
            <a:endParaRPr lang="de-DE" dirty="0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14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214080" y="1820070"/>
            <a:ext cx="7899738" cy="666275"/>
          </a:xfrm>
        </p:spPr>
        <p:txBody>
          <a:bodyPr vert="horz" lIns="180000" tIns="180000" rIns="180000" bIns="180000" rtlCol="0" anchor="t">
            <a:normAutofit lnSpcReduction="10000"/>
          </a:bodyPr>
          <a:lstStyle/>
          <a:p>
            <a:r>
              <a:rPr lang="de-DE">
                <a:latin typeface="Arial"/>
                <a:cs typeface="Arial"/>
              </a:rPr>
              <a:t>Ergänzende Erläuterungen III</a:t>
            </a: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2214080" y="2594045"/>
            <a:ext cx="8647884" cy="404228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de-DE" dirty="0">
                <a:latin typeface="Arial"/>
                <a:cs typeface="Arial"/>
              </a:rPr>
              <a:t>Gutachtende: Kommission wird jeweils nach Antragslage zusammengestellt, kein festes Panel; vorwiegend </a:t>
            </a:r>
            <a:r>
              <a:rPr lang="de-DE" dirty="0" err="1">
                <a:latin typeface="Arial"/>
                <a:cs typeface="Arial"/>
              </a:rPr>
              <a:t>Wissenschaftler:innen</a:t>
            </a:r>
            <a:r>
              <a:rPr lang="de-DE" dirty="0">
                <a:latin typeface="Arial"/>
                <a:cs typeface="Arial"/>
              </a:rPr>
              <a:t>, zusätzlich </a:t>
            </a:r>
            <a:r>
              <a:rPr lang="de-DE" dirty="0" err="1">
                <a:latin typeface="Arial"/>
                <a:cs typeface="Arial"/>
              </a:rPr>
              <a:t>Expert:innen</a:t>
            </a:r>
            <a:r>
              <a:rPr lang="de-DE" dirty="0">
                <a:latin typeface="Arial"/>
                <a:cs typeface="Arial"/>
              </a:rPr>
              <a:t> aus der Praxis (NGOs, Kommunen, etc.)</a:t>
            </a:r>
            <a:endParaRPr lang="de-DE" dirty="0"/>
          </a:p>
          <a:p>
            <a:r>
              <a:rPr lang="de-DE" dirty="0">
                <a:latin typeface="Arial"/>
                <a:cs typeface="Arial"/>
              </a:rPr>
              <a:t>Zusatzmittel für Wissenschaftskommunikation (und Data Reuse) sind erst beantragbar, wenn eine Bewilligung vorliegt; Projekt muss auch ohne diese – auch wieder kompetitiv vergebenen – zusätzlichen Mittel funktionieren, insb. Wissenschaftskomm. und -transfer müssen also im Projekt selbst bereits mitgedacht und finanziert sein. Die Zusatzmittel sind für im Laufe des Projektes neu entstehende Ideen für ungewöhnliche Kommunikationskonzepte gedacht.</a:t>
            </a:r>
            <a:endParaRPr lang="de-DE" sz="1800" dirty="0">
              <a:solidFill>
                <a:srgbClr val="102B61"/>
              </a:solidFill>
            </a:endParaRPr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94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1197179" y="1200318"/>
            <a:ext cx="2329791" cy="666275"/>
          </a:xfrm>
        </p:spPr>
        <p:txBody>
          <a:bodyPr/>
          <a:lstStyle/>
          <a:p>
            <a:r>
              <a:rPr lang="de-DE" sz="2400">
                <a:solidFill>
                  <a:srgbClr val="102B61"/>
                </a:solidFill>
              </a:rPr>
              <a:t>Vielen Dank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1197180" y="3131139"/>
            <a:ext cx="7085827" cy="3430588"/>
          </a:xfrm>
        </p:spPr>
        <p:txBody>
          <a:bodyPr/>
          <a:lstStyle/>
          <a:p>
            <a:pPr lvl="0"/>
            <a:r>
              <a:rPr lang="de-DE"/>
              <a:t>Kommunikation</a:t>
            </a:r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r>
              <a:rPr lang="de-DE"/>
              <a:t>pioniervorhaben_transformationen@volkswagenstiftung.de</a:t>
            </a:r>
          </a:p>
          <a:p>
            <a:pPr lvl="0"/>
            <a:r>
              <a:rPr lang="de-DE"/>
              <a:t>www.volkswagenstiftung.de</a:t>
            </a:r>
          </a:p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1281702" y="2382956"/>
            <a:ext cx="3947120" cy="2009750"/>
          </a:xfrm>
        </p:spPr>
        <p:txBody>
          <a:bodyPr/>
          <a:lstStyle/>
          <a:p>
            <a:r>
              <a:rPr lang="de-DE"/>
              <a:t>Cora Schaffert-Ziegenbalg</a:t>
            </a:r>
          </a:p>
          <a:p>
            <a:r>
              <a:rPr lang="de-DE"/>
              <a:t>Silke Bertram</a:t>
            </a:r>
          </a:p>
          <a:p>
            <a:r>
              <a:rPr lang="de-DE"/>
              <a:t>Matthias Nöllenburg</a:t>
            </a:r>
          </a:p>
          <a:p>
            <a:r>
              <a:rPr lang="de-DE"/>
              <a:t>Nicole Richter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/>
              <a:t>Bildquellen: Thomas Bach, Philip Bartz, Felix </a:t>
            </a:r>
            <a:r>
              <a:rPr lang="de-DE" err="1"/>
              <a:t>Seuffert</a:t>
            </a:r>
            <a:r>
              <a:rPr lang="de-DE"/>
              <a:t>, Franz Bischof, </a:t>
            </a:r>
            <a:r>
              <a:rPr lang="de-DE" err="1"/>
              <a:t>AdobeStock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84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Förderstrategie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2208546" y="2446949"/>
            <a:ext cx="3880902" cy="1757428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Vier Schlüsselbegriffe spiegeln die Grundzüge des </a:t>
            </a:r>
            <a:r>
              <a:rPr lang="de-DE" err="1"/>
              <a:t>Selbstverständ-nisses</a:t>
            </a:r>
            <a:r>
              <a:rPr lang="de-DE"/>
              <a:t> der Stiftung wider und sind Orientierungspunkte für viele Entscheidungen im Förderalltag.</a:t>
            </a: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1488368" y="1346062"/>
            <a:ext cx="193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3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9112069" y="1678460"/>
            <a:ext cx="2736220" cy="2525919"/>
            <a:chOff x="6144967" y="2596580"/>
            <a:chExt cx="1239371" cy="1239371"/>
          </a:xfrm>
        </p:grpSpPr>
        <p:sp>
          <p:nvSpPr>
            <p:cNvPr id="9" name="Träne 8"/>
            <p:cNvSpPr/>
            <p:nvPr/>
          </p:nvSpPr>
          <p:spPr>
            <a:xfrm rot="10800000">
              <a:off x="6144967" y="2596580"/>
              <a:ext cx="1239371" cy="1239371"/>
            </a:xfrm>
            <a:prstGeom prst="teardrop">
              <a:avLst/>
            </a:prstGeom>
            <a:solidFill>
              <a:srgbClr val="66D6EE"/>
            </a:solidFill>
            <a:ln w="9525" cap="flat" cmpd="sng" algn="ctr">
              <a:solidFill>
                <a:srgbClr val="66D6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räne 9"/>
            <p:cNvSpPr/>
            <p:nvPr/>
          </p:nvSpPr>
          <p:spPr>
            <a:xfrm>
              <a:off x="6144967" y="2596580"/>
              <a:ext cx="1239371" cy="1239371"/>
            </a:xfrm>
            <a:prstGeom prst="teardrop">
              <a:avLst/>
            </a:prstGeom>
            <a:solidFill>
              <a:srgbClr val="66D6EE"/>
            </a:solidFill>
            <a:ln w="9525" cap="flat" cmpd="sng" algn="ctr">
              <a:solidFill>
                <a:srgbClr val="66D6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 rot="16200000">
            <a:off x="6334219" y="1607278"/>
            <a:ext cx="2503776" cy="2690421"/>
            <a:chOff x="6144967" y="2596580"/>
            <a:chExt cx="1239371" cy="1239371"/>
          </a:xfrm>
        </p:grpSpPr>
        <p:sp>
          <p:nvSpPr>
            <p:cNvPr id="13" name="Träne 12"/>
            <p:cNvSpPr/>
            <p:nvPr/>
          </p:nvSpPr>
          <p:spPr>
            <a:xfrm rot="10800000">
              <a:off x="6144967" y="2596580"/>
              <a:ext cx="1239371" cy="1239371"/>
            </a:xfrm>
            <a:prstGeom prst="teardrop">
              <a:avLst/>
            </a:prstGeom>
            <a:solidFill>
              <a:srgbClr val="66D6EE"/>
            </a:solidFill>
            <a:ln w="9525" cap="flat" cmpd="sng" algn="ctr">
              <a:solidFill>
                <a:srgbClr val="66D6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räne 13"/>
            <p:cNvSpPr/>
            <p:nvPr/>
          </p:nvSpPr>
          <p:spPr>
            <a:xfrm>
              <a:off x="6144967" y="2596580"/>
              <a:ext cx="1239371" cy="1239371"/>
            </a:xfrm>
            <a:prstGeom prst="teardrop">
              <a:avLst/>
            </a:prstGeom>
            <a:solidFill>
              <a:srgbClr val="66D6EE"/>
            </a:solidFill>
            <a:ln w="9525" cap="flat" cmpd="sng" algn="ctr">
              <a:solidFill>
                <a:srgbClr val="66D6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 rot="10800000">
            <a:off x="6021418" y="4347926"/>
            <a:ext cx="2909889" cy="2412800"/>
            <a:chOff x="6144967" y="2596580"/>
            <a:chExt cx="1239371" cy="1239371"/>
          </a:xfrm>
        </p:grpSpPr>
        <p:sp>
          <p:nvSpPr>
            <p:cNvPr id="16" name="Träne 15"/>
            <p:cNvSpPr/>
            <p:nvPr/>
          </p:nvSpPr>
          <p:spPr>
            <a:xfrm rot="10800000">
              <a:off x="6144967" y="2596580"/>
              <a:ext cx="1239371" cy="1239371"/>
            </a:xfrm>
            <a:prstGeom prst="teardrop">
              <a:avLst/>
            </a:prstGeom>
            <a:solidFill>
              <a:srgbClr val="66D6EE"/>
            </a:solidFill>
            <a:ln w="9525" cap="flat" cmpd="sng" algn="ctr">
              <a:solidFill>
                <a:srgbClr val="66D6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räne 16"/>
            <p:cNvSpPr/>
            <p:nvPr/>
          </p:nvSpPr>
          <p:spPr>
            <a:xfrm>
              <a:off x="6144967" y="2596580"/>
              <a:ext cx="1239371" cy="1239371"/>
            </a:xfrm>
            <a:prstGeom prst="teardrop">
              <a:avLst/>
            </a:prstGeom>
            <a:solidFill>
              <a:srgbClr val="66D6EE"/>
            </a:solidFill>
            <a:ln w="9525" cap="flat" cmpd="sng" algn="ctr">
              <a:solidFill>
                <a:srgbClr val="66D6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>
          <a:xfrm rot="5400000">
            <a:off x="9338956" y="4121042"/>
            <a:ext cx="2412794" cy="2866574"/>
            <a:chOff x="6144967" y="2596580"/>
            <a:chExt cx="1239371" cy="1239371"/>
          </a:xfrm>
        </p:grpSpPr>
        <p:sp>
          <p:nvSpPr>
            <p:cNvPr id="20" name="Träne 19"/>
            <p:cNvSpPr/>
            <p:nvPr/>
          </p:nvSpPr>
          <p:spPr>
            <a:xfrm rot="10800000">
              <a:off x="6144967" y="2596580"/>
              <a:ext cx="1239371" cy="1239371"/>
            </a:xfrm>
            <a:prstGeom prst="teardrop">
              <a:avLst/>
            </a:prstGeom>
            <a:solidFill>
              <a:srgbClr val="66D6EE"/>
            </a:solidFill>
            <a:ln w="9525" cap="flat" cmpd="sng" algn="ctr">
              <a:solidFill>
                <a:srgbClr val="66D6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räne 21"/>
            <p:cNvSpPr/>
            <p:nvPr/>
          </p:nvSpPr>
          <p:spPr>
            <a:xfrm>
              <a:off x="6144967" y="2596580"/>
              <a:ext cx="1239371" cy="1239371"/>
            </a:xfrm>
            <a:prstGeom prst="teardrop">
              <a:avLst/>
            </a:prstGeom>
            <a:solidFill>
              <a:srgbClr val="66D6EE"/>
            </a:solidFill>
            <a:ln w="9525" cap="flat" cmpd="sng" algn="ctr">
              <a:solidFill>
                <a:srgbClr val="66D6E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platzhalter 8"/>
          <p:cNvSpPr txBox="1">
            <a:spLocks/>
          </p:cNvSpPr>
          <p:nvPr/>
        </p:nvSpPr>
        <p:spPr>
          <a:xfrm>
            <a:off x="6513572" y="1959454"/>
            <a:ext cx="2452581" cy="1715294"/>
          </a:xfrm>
          <a:prstGeom prst="rect">
            <a:avLst/>
          </a:prstGeom>
        </p:spPr>
        <p:txBody>
          <a:bodyPr l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>
                <a:solidFill>
                  <a:schemeClr val="bg1"/>
                </a:solidFill>
              </a:rPr>
              <a:t>impulsgebend</a:t>
            </a:r>
          </a:p>
          <a:p>
            <a:pPr marL="0" indent="0">
              <a:spcBef>
                <a:spcPts val="0"/>
              </a:spcBef>
              <a:buNone/>
            </a:pPr>
            <a:endParaRPr lang="de-DE" sz="1400"/>
          </a:p>
          <a:p>
            <a:pPr marL="0" indent="0">
              <a:spcBef>
                <a:spcPts val="0"/>
              </a:spcBef>
              <a:buNone/>
            </a:pPr>
            <a:r>
              <a:rPr lang="de-DE" sz="1400">
                <a:solidFill>
                  <a:srgbClr val="102B61"/>
                </a:solidFill>
              </a:rPr>
              <a:t>Die Stiftung bereitet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>
                <a:solidFill>
                  <a:srgbClr val="102B61"/>
                </a:solidFill>
              </a:rPr>
              <a:t>die Voraussetzung für eine anschließende, in die Breite führende Förde-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err="1">
                <a:solidFill>
                  <a:srgbClr val="102B61"/>
                </a:solidFill>
              </a:rPr>
              <a:t>rung</a:t>
            </a:r>
            <a:r>
              <a:rPr lang="de-DE" sz="1400">
                <a:solidFill>
                  <a:srgbClr val="102B61"/>
                </a:solidFill>
              </a:rPr>
              <a:t> durch andere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>
                <a:solidFill>
                  <a:srgbClr val="102B61"/>
                </a:solidFill>
              </a:rPr>
              <a:t>Akteure. </a:t>
            </a:r>
          </a:p>
          <a:p>
            <a:pPr marL="0" indent="0">
              <a:buNone/>
            </a:pPr>
            <a:endParaRPr lang="de-DE" sz="1400"/>
          </a:p>
        </p:txBody>
      </p:sp>
      <p:sp>
        <p:nvSpPr>
          <p:cNvPr id="24" name="Textplatzhalter 20"/>
          <p:cNvSpPr txBox="1">
            <a:spLocks/>
          </p:cNvSpPr>
          <p:nvPr/>
        </p:nvSpPr>
        <p:spPr>
          <a:xfrm>
            <a:off x="9310850" y="4644649"/>
            <a:ext cx="2698270" cy="1794705"/>
          </a:xfrm>
          <a:prstGeom prst="rect">
            <a:avLst/>
          </a:prstGeom>
        </p:spPr>
        <p:txBody>
          <a:bodyPr lIns="180000" tIns="45720" rIns="91440" bIns="45720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Tx/>
              <a:buBlip>
                <a:blip r:embed="rId2"/>
              </a:buBlip>
              <a:defRPr sz="1800" kern="1200" baseline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bg1"/>
                </a:solidFill>
              </a:rPr>
              <a:t>strukturgestaltend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400" b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latin typeface="Arial"/>
                <a:cs typeface="Arial"/>
              </a:rPr>
              <a:t>Die Stiftung trägt dazu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latin typeface="Arial"/>
                <a:cs typeface="Arial"/>
              </a:rPr>
              <a:t>bei, Wissensbestände und Rahmenbedingungen zu verändern und reflektiert selbstkritisch die intendierte Impulswirkung.</a:t>
            </a:r>
            <a:endParaRPr lang="de-DE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400"/>
          </a:p>
        </p:txBody>
      </p:sp>
      <p:sp>
        <p:nvSpPr>
          <p:cNvPr id="11" name="Textplatzhalter 9"/>
          <p:cNvSpPr txBox="1">
            <a:spLocks/>
          </p:cNvSpPr>
          <p:nvPr/>
        </p:nvSpPr>
        <p:spPr>
          <a:xfrm>
            <a:off x="6513572" y="4617671"/>
            <a:ext cx="2386515" cy="1873310"/>
          </a:xfrm>
          <a:prstGeom prst="rect">
            <a:avLst/>
          </a:prstGeom>
        </p:spPr>
        <p:txBody>
          <a:bodyPr l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>
                <a:solidFill>
                  <a:schemeClr val="bg1"/>
                </a:solidFill>
              </a:rPr>
              <a:t>grenzüberschreitend</a:t>
            </a:r>
          </a:p>
          <a:p>
            <a:pPr marL="0" indent="0">
              <a:spcBef>
                <a:spcPts val="0"/>
              </a:spcBef>
              <a:buNone/>
            </a:pPr>
            <a:endParaRPr lang="de-DE" sz="1400"/>
          </a:p>
          <a:p>
            <a:pPr marL="0" indent="0">
              <a:spcBef>
                <a:spcPts val="0"/>
              </a:spcBef>
              <a:buNone/>
            </a:pPr>
            <a:r>
              <a:rPr lang="de-DE" sz="1400">
                <a:solidFill>
                  <a:srgbClr val="102B61"/>
                </a:solidFill>
              </a:rPr>
              <a:t>Die Stiftung hilft Grenzen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>
                <a:solidFill>
                  <a:srgbClr val="102B61"/>
                </a:solidFill>
              </a:rPr>
              <a:t>zu überwinden: zwischen Fachdisziplinen und Forschungsfeldern, Ländern und Kulturen, Wissenschaft und Gesellschaft. </a:t>
            </a:r>
          </a:p>
        </p:txBody>
      </p:sp>
      <p:sp>
        <p:nvSpPr>
          <p:cNvPr id="25" name="Textplatzhalter 9"/>
          <p:cNvSpPr txBox="1">
            <a:spLocks/>
          </p:cNvSpPr>
          <p:nvPr/>
        </p:nvSpPr>
        <p:spPr>
          <a:xfrm>
            <a:off x="9364770" y="2152927"/>
            <a:ext cx="2476183" cy="2100030"/>
          </a:xfrm>
          <a:prstGeom prst="rect">
            <a:avLst/>
          </a:prstGeom>
        </p:spPr>
        <p:txBody>
          <a:bodyPr lIns="18000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02B6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600" b="1">
                <a:solidFill>
                  <a:schemeClr val="bg1"/>
                </a:solidFill>
                <a:latin typeface="+mn-lt"/>
                <a:cs typeface="+mn-cs"/>
              </a:rPr>
              <a:t>risikobereit</a:t>
            </a:r>
          </a:p>
          <a:p>
            <a:pPr>
              <a:spcBef>
                <a:spcPts val="0"/>
              </a:spcBef>
            </a:pPr>
            <a:endParaRPr lang="de-DE" sz="140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de-DE" sz="1400">
                <a:latin typeface="Arial"/>
                <a:cs typeface="Arial"/>
              </a:rPr>
              <a:t>Die Stiftung schafft Experimentierräume für Forschende, die Wissen-</a:t>
            </a:r>
            <a:r>
              <a:rPr lang="de-DE" sz="1400" err="1">
                <a:latin typeface="Arial"/>
                <a:cs typeface="Arial"/>
              </a:rPr>
              <a:t>schaft</a:t>
            </a:r>
            <a:r>
              <a:rPr lang="de-DE" sz="1400">
                <a:latin typeface="Arial"/>
                <a:cs typeface="Arial"/>
              </a:rPr>
              <a:t> und Lehre sowie gesellschaftliche </a:t>
            </a:r>
            <a:r>
              <a:rPr lang="de-DE" sz="1400" err="1">
                <a:latin typeface="Arial"/>
                <a:cs typeface="Arial"/>
              </a:rPr>
              <a:t>Anwen-dungen</a:t>
            </a:r>
            <a:r>
              <a:rPr lang="de-DE" sz="1400">
                <a:latin typeface="Arial"/>
                <a:cs typeface="Arial"/>
              </a:rPr>
              <a:t> substanziell weiterentwickeln </a:t>
            </a:r>
            <a:endParaRPr lang="de-DE" sz="1400"/>
          </a:p>
          <a:p>
            <a:pPr>
              <a:spcBef>
                <a:spcPts val="0"/>
              </a:spcBef>
            </a:pPr>
            <a:r>
              <a:rPr lang="de-DE" sz="1400">
                <a:latin typeface="Arial"/>
                <a:cs typeface="Arial"/>
              </a:rPr>
              <a:t>wollen.</a:t>
            </a:r>
            <a:endParaRPr lang="de-DE" sz="1400"/>
          </a:p>
          <a:p>
            <a:pPr>
              <a:spcBef>
                <a:spcPts val="0"/>
              </a:spcBef>
            </a:pP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69826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Förderstruktur im Überblick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3186066" y="3611129"/>
            <a:ext cx="2621948" cy="1043131"/>
          </a:xfrm>
          <a:prstGeom prst="roundRect">
            <a:avLst/>
          </a:prstGeom>
          <a:solidFill>
            <a:srgbClr val="102B61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de-DE" sz="1200" b="1">
                <a:solidFill>
                  <a:srgbClr val="66D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Profilbereich</a:t>
            </a:r>
          </a:p>
          <a:p>
            <a:pPr algn="ctr"/>
            <a:r>
              <a:rPr lang="de-DE" sz="1700">
                <a:latin typeface="Arial" panose="020B0604020202020204" pitchFamily="34" charset="0"/>
                <a:cs typeface="Arial" panose="020B0604020202020204" pitchFamily="34" charset="0"/>
              </a:rPr>
              <a:t>Gesellschaftliche</a:t>
            </a:r>
          </a:p>
          <a:p>
            <a:pPr algn="ctr"/>
            <a:r>
              <a:rPr lang="de-DE" sz="1700">
                <a:latin typeface="Arial" panose="020B0604020202020204" pitchFamily="34" charset="0"/>
                <a:cs typeface="Arial" panose="020B0604020202020204" pitchFamily="34" charset="0"/>
              </a:rPr>
              <a:t>Transformationen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3174472" y="2252519"/>
            <a:ext cx="2621947" cy="1043131"/>
          </a:xfrm>
          <a:prstGeom prst="roundRect">
            <a:avLst/>
          </a:prstGeom>
          <a:solidFill>
            <a:srgbClr val="102B61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de-DE" sz="1200" b="1">
                <a:solidFill>
                  <a:srgbClr val="66D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Profilbereich</a:t>
            </a:r>
          </a:p>
          <a:p>
            <a:pPr algn="ctr"/>
            <a:r>
              <a:rPr lang="de-DE" sz="170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3186066" y="4969739"/>
            <a:ext cx="2633542" cy="1043131"/>
          </a:xfrm>
          <a:prstGeom prst="roundRect">
            <a:avLst/>
          </a:prstGeom>
          <a:solidFill>
            <a:srgbClr val="102B61"/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de-DE" sz="1200" b="1">
                <a:solidFill>
                  <a:srgbClr val="66D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Profilbereich</a:t>
            </a:r>
          </a:p>
          <a:p>
            <a:pPr algn="ctr"/>
            <a:r>
              <a:rPr lang="de-DE" sz="1700">
                <a:latin typeface="Arial" panose="020B0604020202020204" pitchFamily="34" charset="0"/>
                <a:cs typeface="Arial" panose="020B0604020202020204" pitchFamily="34" charset="0"/>
              </a:rPr>
              <a:t>Wissen über Wissen -</a:t>
            </a:r>
          </a:p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Reflexion und Praxis</a:t>
            </a:r>
          </a:p>
          <a:p>
            <a:pPr algn="ctr"/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der Wissenschaften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333565" y="4969739"/>
            <a:ext cx="2625673" cy="1043131"/>
          </a:xfrm>
          <a:prstGeom prst="roundRect">
            <a:avLst/>
          </a:prstGeom>
          <a:solidFill>
            <a:srgbClr val="102B61">
              <a:alpha val="78000"/>
            </a:srgbClr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>
                <a:latin typeface="Arial" panose="020B0604020202020204" pitchFamily="34" charset="0"/>
                <a:cs typeface="Arial" panose="020B0604020202020204" pitchFamily="34" charset="0"/>
              </a:rPr>
              <a:t>SPRUNG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333565" y="3611129"/>
            <a:ext cx="2625673" cy="1043131"/>
          </a:xfrm>
          <a:prstGeom prst="roundRect">
            <a:avLst/>
          </a:prstGeom>
          <a:solidFill>
            <a:srgbClr val="102B61">
              <a:alpha val="78000"/>
            </a:srgbClr>
          </a:solidFill>
          <a:ln>
            <a:solidFill>
              <a:srgbClr val="66D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rgbClr val="66D6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Zusatzmodul</a:t>
            </a:r>
          </a:p>
          <a:p>
            <a:pPr algn="ctr"/>
            <a:r>
              <a:rPr lang="de-DE" sz="1700">
                <a:latin typeface="Arial" panose="020B0604020202020204" pitchFamily="34" charset="0"/>
                <a:cs typeface="Arial" panose="020B0604020202020204" pitchFamily="34" charset="0"/>
              </a:rPr>
              <a:t>Wissenschafts-kommunikation und Wissenstransfer</a:t>
            </a:r>
          </a:p>
        </p:txBody>
      </p:sp>
    </p:spTree>
    <p:extLst>
      <p:ext uri="{BB962C8B-B14F-4D97-AF65-F5344CB8AC3E}">
        <p14:creationId xmlns:p14="http://schemas.microsoft.com/office/powerpoint/2010/main" val="64202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2028092" y="1820070"/>
            <a:ext cx="5249007" cy="666275"/>
          </a:xfrm>
        </p:spPr>
        <p:txBody>
          <a:bodyPr/>
          <a:lstStyle/>
          <a:p>
            <a:r>
              <a:rPr lang="de-DE" sz="2400"/>
              <a:t>Gesellschaftliche Transformationen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2028093" y="2776708"/>
            <a:ext cx="5249008" cy="383507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de-DE" sz="1600"/>
              <a:t>Themen der Zukunft identifizieren mit Beteiligung verschiedener Stakeholder </a:t>
            </a:r>
          </a:p>
          <a:p>
            <a:pPr>
              <a:buBlip>
                <a:blip r:embed="rId3"/>
              </a:buBlip>
            </a:pPr>
            <a:r>
              <a:rPr lang="de-DE" sz="1600"/>
              <a:t>Transformationsherausforderungen analysieren und mögliche neue Handlungswege identifizieren </a:t>
            </a:r>
          </a:p>
          <a:p>
            <a:pPr>
              <a:buBlip>
                <a:blip r:embed="rId3"/>
              </a:buBlip>
            </a:pPr>
            <a:r>
              <a:rPr lang="de-DE" sz="1600"/>
              <a:t>Transformationsprozesse verstehen und die Rolle der Wissenschaft dabei reflektieren</a:t>
            </a:r>
          </a:p>
          <a:p>
            <a:pPr>
              <a:buBlip>
                <a:blip r:embed="rId3"/>
              </a:buBlip>
            </a:pPr>
            <a:r>
              <a:rPr lang="de-DE" sz="1600"/>
              <a:t>Rahmenbedingungen für Transformationsprozesse schaffen, in dem </a:t>
            </a:r>
            <a:r>
              <a:rPr lang="de-DE" sz="1600" err="1"/>
              <a:t>Wissenschaftler:innen</a:t>
            </a:r>
            <a:r>
              <a:rPr lang="de-DE" sz="1600"/>
              <a:t> ermutigt werden, aktiv Fragen des Transfers von wissenschaftlichen Ergebnissen für die Gesellschaft zu adressieren</a:t>
            </a:r>
          </a:p>
          <a:p>
            <a:endParaRPr lang="de-DE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7460005" y="6611778"/>
            <a:ext cx="3618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Rechtswissenschaftlerin Sabine Müller-Mall, TU Dresden</a:t>
            </a:r>
          </a:p>
        </p:txBody>
      </p:sp>
    </p:spTree>
    <p:extLst>
      <p:ext uri="{BB962C8B-B14F-4D97-AF65-F5344CB8AC3E}">
        <p14:creationId xmlns:p14="http://schemas.microsoft.com/office/powerpoint/2010/main" val="359997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214080" y="1820070"/>
            <a:ext cx="7899738" cy="666275"/>
          </a:xfrm>
        </p:spPr>
        <p:txBody>
          <a:bodyPr>
            <a:normAutofit lnSpcReduction="10000"/>
          </a:bodyPr>
          <a:lstStyle/>
          <a:p>
            <a:r>
              <a:rPr lang="de-DE"/>
              <a:t>Pioniervorhaben „Gesellschaftliche Transformationen“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2214080" y="2594045"/>
            <a:ext cx="8647884" cy="404228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de-DE"/>
              <a:t>Förderung von ungewöhnlichen Forschungsideen, die neue Blickwinkel auf gesellschaftliche Transformationsprozesse bieten und die dabei sowohl</a:t>
            </a:r>
          </a:p>
          <a:p>
            <a:pPr lvl="1"/>
            <a:r>
              <a:rPr lang="de-DE"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wissenschaftliche Erkenntnisse zu Transformationsprozessen erarbeiten</a:t>
            </a:r>
          </a:p>
          <a:p>
            <a:pPr marL="457200" lvl="1" indent="0" defTabSz="715963">
              <a:buNone/>
            </a:pPr>
            <a:r>
              <a:rPr lang="de-DE"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und</a:t>
            </a:r>
          </a:p>
          <a:p>
            <a:pPr lvl="1">
              <a:spcAft>
                <a:spcPts val="800"/>
              </a:spcAft>
            </a:pPr>
            <a:r>
              <a:rPr lang="de-DE"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Optionen für die Gestaltung von Transformationsprozessen entwickeln</a:t>
            </a:r>
          </a:p>
          <a:p>
            <a:pPr>
              <a:spcAft>
                <a:spcPts val="0"/>
              </a:spcAft>
            </a:pPr>
            <a:r>
              <a:rPr lang="de-DE"/>
              <a:t>Pioniercharakter:</a:t>
            </a:r>
          </a:p>
          <a:p>
            <a:pPr lvl="1"/>
            <a:r>
              <a:rPr lang="de-DE"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Thematik: z. B. ein sich neu abzeichnender Transformationsprozess </a:t>
            </a:r>
          </a:p>
          <a:p>
            <a:pPr lvl="1"/>
            <a:r>
              <a:rPr lang="de-DE"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Methodik: mutige Nutzung des Experimentierraums</a:t>
            </a:r>
          </a:p>
          <a:p>
            <a:pPr marL="457200" lvl="1" indent="0">
              <a:buNone/>
            </a:pPr>
            <a:r>
              <a:rPr lang="de-DE" sz="1800">
                <a:solidFill>
                  <a:srgbClr val="102B6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derzeit Förderung von ca. 4 Vorhaben/Jahr geplant</a:t>
            </a:r>
            <a:endParaRPr lang="de-DE" sz="1800">
              <a:solidFill>
                <a:srgbClr val="102B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/>
              <a:t>„Scouting“-Funktion für die Stiftung: Was sind die aktuellsten Themen und Herangehensweisen?</a:t>
            </a:r>
          </a:p>
        </p:txBody>
      </p:sp>
    </p:spTree>
    <p:extLst>
      <p:ext uri="{BB962C8B-B14F-4D97-AF65-F5344CB8AC3E}">
        <p14:creationId xmlns:p14="http://schemas.microsoft.com/office/powerpoint/2010/main" val="17171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214080" y="1820070"/>
            <a:ext cx="7899738" cy="666275"/>
          </a:xfrm>
        </p:spPr>
        <p:txBody>
          <a:bodyPr>
            <a:normAutofit lnSpcReduction="10000"/>
          </a:bodyPr>
          <a:lstStyle/>
          <a:p>
            <a:r>
              <a:rPr lang="de-DE"/>
              <a:t>Pioniervorhaben „Gesellschaftliche Transformationen“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2214080" y="2594045"/>
            <a:ext cx="8647884" cy="4042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/>
              <a:t>Kriterien:</a:t>
            </a:r>
          </a:p>
          <a:p>
            <a:r>
              <a:rPr lang="de-DE"/>
              <a:t>Klar identifizierbarer Pioniercharakter</a:t>
            </a:r>
          </a:p>
          <a:p>
            <a:r>
              <a:rPr lang="de-DE"/>
              <a:t>Entstehung neuen Wissens über aktuelle und sich abzeichnende Transformationsprozesse </a:t>
            </a:r>
          </a:p>
          <a:p>
            <a:r>
              <a:rPr lang="de-DE"/>
              <a:t>Entwicklung von Ideen für Handlungsoptionen und deren Umsetzung</a:t>
            </a:r>
          </a:p>
          <a:p>
            <a:r>
              <a:rPr lang="de-DE"/>
              <a:t>Integration unterschiedlicher wissenschaftlicher und außerwissenschaftlicher Perspektiven </a:t>
            </a:r>
          </a:p>
          <a:p>
            <a:r>
              <a:rPr lang="de-DE"/>
              <a:t>Potential für generalisierbare und übertragbare/skalierbare Erkenntnisse</a:t>
            </a:r>
          </a:p>
          <a:p>
            <a:r>
              <a:rPr lang="de-DE"/>
              <a:t>Anschlussfähigkeit an internationale Forschung </a:t>
            </a:r>
          </a:p>
          <a:p>
            <a:r>
              <a:rPr lang="de-DE"/>
              <a:t>Reflektion der Rollen der Beteiligten und der geplanten Vorgehensweise</a:t>
            </a:r>
          </a:p>
        </p:txBody>
      </p:sp>
    </p:spTree>
    <p:extLst>
      <p:ext uri="{BB962C8B-B14F-4D97-AF65-F5344CB8AC3E}">
        <p14:creationId xmlns:p14="http://schemas.microsoft.com/office/powerpoint/2010/main" val="105102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214080" y="1820070"/>
            <a:ext cx="7899738" cy="666275"/>
          </a:xfrm>
        </p:spPr>
        <p:txBody>
          <a:bodyPr>
            <a:normAutofit lnSpcReduction="10000"/>
          </a:bodyPr>
          <a:lstStyle/>
          <a:p>
            <a:r>
              <a:rPr lang="de-DE"/>
              <a:t>Pioniervorhaben „Gesellschaftliche Transformationen“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2214080" y="2594045"/>
            <a:ext cx="8647884" cy="404228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de-DE">
                <a:latin typeface="Arial"/>
                <a:cs typeface="Arial"/>
              </a:rPr>
              <a:t>Fachgebiet: alle Fachgebiete; zentrale Rolle der Kultur- und Geisteswissenschaften erwünscht</a:t>
            </a:r>
          </a:p>
          <a:p>
            <a:r>
              <a:rPr lang="de-DE">
                <a:latin typeface="Arial"/>
                <a:cs typeface="Arial"/>
              </a:rPr>
              <a:t>Förderart: inter- und transdisziplinäre sowie (</a:t>
            </a:r>
            <a:r>
              <a:rPr lang="de-DE" err="1">
                <a:latin typeface="Arial"/>
                <a:cs typeface="Arial"/>
              </a:rPr>
              <a:t>inter</a:t>
            </a:r>
            <a:r>
              <a:rPr lang="de-DE">
                <a:latin typeface="Arial"/>
                <a:cs typeface="Arial"/>
              </a:rPr>
              <a:t>)nationale Projekte</a:t>
            </a:r>
          </a:p>
          <a:p>
            <a:r>
              <a:rPr lang="de-DE"/>
              <a:t>Fördervolumen: bis zu 500.000 EUR</a:t>
            </a:r>
          </a:p>
          <a:p>
            <a:r>
              <a:rPr lang="de-DE"/>
              <a:t>Förderdauer: max. 5 Jahre</a:t>
            </a:r>
          </a:p>
          <a:p>
            <a:r>
              <a:rPr lang="de-DE">
                <a:latin typeface="Arial"/>
                <a:cs typeface="Arial"/>
              </a:rPr>
              <a:t>Antragsberechtigte: promovierte </a:t>
            </a:r>
            <a:r>
              <a:rPr lang="de-DE" err="1">
                <a:latin typeface="Arial"/>
                <a:cs typeface="Arial"/>
              </a:rPr>
              <a:t>Wissenschaftler:innen</a:t>
            </a:r>
            <a:r>
              <a:rPr lang="de-DE">
                <a:latin typeface="Arial"/>
                <a:cs typeface="Arial"/>
              </a:rPr>
              <a:t> an deutschen Hochschulen und Forschungseinrichtungen </a:t>
            </a:r>
            <a:r>
              <a:rPr lang="de-DE" sz="1600">
                <a:latin typeface="Arial"/>
                <a:cs typeface="Arial"/>
              </a:rPr>
              <a:t>(oder mit Bestätigung, im Fall einer Förderung dort angestellt zu werden)</a:t>
            </a:r>
            <a:endParaRPr lang="de-DE" sz="1600"/>
          </a:p>
          <a:p>
            <a:r>
              <a:rPr lang="de-DE">
                <a:latin typeface="Arial"/>
                <a:cs typeface="Arial"/>
              </a:rPr>
              <a:t>Mittelverwendung auch für </a:t>
            </a:r>
            <a:r>
              <a:rPr lang="de-DE" err="1">
                <a:latin typeface="Arial"/>
                <a:cs typeface="Arial"/>
              </a:rPr>
              <a:t>Partner:innen</a:t>
            </a:r>
            <a:r>
              <a:rPr lang="de-DE">
                <a:latin typeface="Arial"/>
                <a:cs typeface="Arial"/>
              </a:rPr>
              <a:t> aus der Praxis und im Ausland möglich</a:t>
            </a:r>
          </a:p>
        </p:txBody>
      </p:sp>
    </p:spTree>
    <p:extLst>
      <p:ext uri="{BB962C8B-B14F-4D97-AF65-F5344CB8AC3E}">
        <p14:creationId xmlns:p14="http://schemas.microsoft.com/office/powerpoint/2010/main" val="259751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214080" y="1820070"/>
            <a:ext cx="7899738" cy="666275"/>
          </a:xfrm>
        </p:spPr>
        <p:txBody>
          <a:bodyPr>
            <a:normAutofit lnSpcReduction="10000"/>
          </a:bodyPr>
          <a:lstStyle/>
          <a:p>
            <a:r>
              <a:rPr lang="de-DE"/>
              <a:t>Pioniervorhaben „Gesellschaftliche Transformationen“</a:t>
            </a:r>
          </a:p>
        </p:txBody>
      </p:sp>
      <p:sp>
        <p:nvSpPr>
          <p:cNvPr id="4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2366480" y="2746445"/>
            <a:ext cx="8647884" cy="4042282"/>
          </a:xfrm>
        </p:spPr>
        <p:txBody>
          <a:bodyPr vert="horz" lIns="180000" tIns="45720" rIns="91440" bIns="45720" rtlCol="0" anchor="t">
            <a:normAutofit lnSpcReduction="10000"/>
          </a:bodyPr>
          <a:lstStyle/>
          <a:p>
            <a:r>
              <a:rPr lang="de-DE">
                <a:latin typeface="Arial"/>
                <a:cs typeface="Arial"/>
              </a:rPr>
              <a:t>Antragsverfahren: </a:t>
            </a:r>
            <a:endParaRPr lang="de-DE"/>
          </a:p>
          <a:p>
            <a:pPr lvl="1"/>
            <a:r>
              <a:rPr lang="de-DE" sz="1800">
                <a:solidFill>
                  <a:srgbClr val="102B61"/>
                </a:solidFill>
                <a:latin typeface="Arial"/>
                <a:cs typeface="Arial"/>
              </a:rPr>
              <a:t>Skizze auf Basis eines Templates: </a:t>
            </a:r>
            <a:r>
              <a:rPr lang="de-DE" sz="1800">
                <a:solidFill>
                  <a:srgbClr val="102B61"/>
                </a:solidFill>
                <a:latin typeface="Arial"/>
                <a:cs typeface="Arial"/>
                <a:sym typeface="Wingdings" panose="05000000000000000000" pitchFamily="2" charset="2"/>
              </a:rPr>
              <a:t>interne Prüfung der Passfähigkeit zum Förderangebot, vergleichend</a:t>
            </a:r>
            <a:endParaRPr lang="de-DE" sz="1800">
              <a:solidFill>
                <a:srgbClr val="102B61"/>
              </a:solidFill>
              <a:latin typeface="Arial"/>
              <a:cs typeface="Arial"/>
            </a:endParaRPr>
          </a:p>
          <a:p>
            <a:pPr lvl="1">
              <a:spcAft>
                <a:spcPts val="800"/>
              </a:spcAft>
            </a:pPr>
            <a:r>
              <a:rPr lang="de-DE" sz="1800">
                <a:solidFill>
                  <a:srgbClr val="102B61"/>
                </a:solidFill>
                <a:latin typeface="Arial"/>
                <a:cs typeface="Arial"/>
                <a:sym typeface="Wingdings" panose="05000000000000000000" pitchFamily="2" charset="2"/>
              </a:rPr>
              <a:t>Vollantrag: Begutachtung durch einen internationalen </a:t>
            </a:r>
            <a:r>
              <a:rPr lang="de-DE" sz="1800" err="1">
                <a:solidFill>
                  <a:srgbClr val="102B61"/>
                </a:solidFill>
                <a:latin typeface="Arial"/>
                <a:cs typeface="Arial"/>
                <a:sym typeface="Wingdings" panose="05000000000000000000" pitchFamily="2" charset="2"/>
              </a:rPr>
              <a:t>Expert:innenkreis</a:t>
            </a:r>
            <a:r>
              <a:rPr lang="de-DE" sz="1800">
                <a:solidFill>
                  <a:srgbClr val="102B61"/>
                </a:solidFill>
                <a:latin typeface="Arial"/>
                <a:cs typeface="Arial"/>
                <a:sym typeface="Wingdings" panose="05000000000000000000" pitchFamily="2" charset="2"/>
              </a:rPr>
              <a:t> mit Erfahrung in Transformationsforschung und transdisziplinärer Methodik</a:t>
            </a:r>
            <a:endParaRPr lang="de-DE" sz="1800">
              <a:solidFill>
                <a:srgbClr val="102B61"/>
              </a:solidFill>
              <a:latin typeface="Arial"/>
              <a:cs typeface="Arial"/>
            </a:endParaRPr>
          </a:p>
          <a:p>
            <a:r>
              <a:rPr lang="de-DE">
                <a:latin typeface="Arial"/>
                <a:cs typeface="Arial"/>
              </a:rPr>
              <a:t>Voraussichtlicher Zeitplan:</a:t>
            </a:r>
          </a:p>
          <a:p>
            <a:pPr lvl="1"/>
            <a:r>
              <a:rPr lang="de-DE" sz="1800">
                <a:solidFill>
                  <a:srgbClr val="102B61"/>
                </a:solidFill>
                <a:latin typeface="Arial"/>
                <a:cs typeface="Arial"/>
              </a:rPr>
              <a:t>Nächster interner Skizzenstichtag: 23. März </a:t>
            </a:r>
          </a:p>
          <a:p>
            <a:pPr marL="457200" lvl="1" indent="0">
              <a:buNone/>
            </a:pPr>
            <a:r>
              <a:rPr lang="de-DE" sz="1600">
                <a:solidFill>
                  <a:srgbClr val="102B61"/>
                </a:solidFill>
                <a:latin typeface="Arial"/>
                <a:cs typeface="Arial"/>
              </a:rPr>
              <a:t>    (danach Überarbeitung des Programms, erneute Skizzenannahme ab frühem Herbst)</a:t>
            </a:r>
            <a:endParaRPr lang="de-DE">
              <a:cs typeface="Calibri" panose="020F0502020204030204"/>
            </a:endParaRPr>
          </a:p>
          <a:p>
            <a:pPr lvl="1"/>
            <a:r>
              <a:rPr lang="de-DE" sz="1800">
                <a:solidFill>
                  <a:srgbClr val="102B61"/>
                </a:solidFill>
                <a:latin typeface="Arial"/>
                <a:cs typeface="Arial"/>
              </a:rPr>
              <a:t>Aufforderung Antragstellung: Juni/Juli</a:t>
            </a:r>
          </a:p>
          <a:p>
            <a:pPr lvl="1"/>
            <a:r>
              <a:rPr lang="de-DE" sz="1800">
                <a:solidFill>
                  <a:srgbClr val="102B61"/>
                </a:solidFill>
                <a:latin typeface="Arial"/>
                <a:cs typeface="Arial"/>
              </a:rPr>
              <a:t>Einreichung Vollantrag: September/Oktober</a:t>
            </a:r>
            <a:endParaRPr lang="de-DE" sz="1800">
              <a:solidFill>
                <a:srgbClr val="102B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1800">
                <a:solidFill>
                  <a:srgbClr val="102B61"/>
                </a:solidFill>
                <a:latin typeface="Arial"/>
                <a:cs typeface="Arial"/>
              </a:rPr>
              <a:t>Begutachtung: November</a:t>
            </a:r>
          </a:p>
          <a:p>
            <a:pPr lvl="1"/>
            <a:r>
              <a:rPr lang="de-DE" sz="1800">
                <a:solidFill>
                  <a:srgbClr val="102B61"/>
                </a:solidFill>
                <a:latin typeface="Arial"/>
                <a:cs typeface="Arial"/>
              </a:rPr>
              <a:t>Entscheidung: Dezember 2023/Januar 2024; Projektstart direkt möglich </a:t>
            </a:r>
            <a:r>
              <a:rPr lang="de-DE" sz="1600">
                <a:solidFill>
                  <a:srgbClr val="102B61"/>
                </a:solidFill>
                <a:latin typeface="Arial"/>
                <a:cs typeface="Arial"/>
              </a:rPr>
              <a:t>(und möglichst innerhalb eines halben Jahres nach Bewilligung)</a:t>
            </a:r>
          </a:p>
          <a:p>
            <a:pPr marL="457200" lvl="1" indent="0">
              <a:buNone/>
            </a:pPr>
            <a:endParaRPr lang="de-DE" sz="1800">
              <a:solidFill>
                <a:srgbClr val="102B61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de-DE" sz="1800">
              <a:solidFill>
                <a:srgbClr val="102B6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05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214080" y="1820070"/>
            <a:ext cx="7899738" cy="666275"/>
          </a:xfrm>
        </p:spPr>
        <p:txBody>
          <a:bodyPr vert="horz" lIns="180000" tIns="180000" rIns="180000" bIns="180000" rtlCol="0" anchor="t">
            <a:normAutofit lnSpcReduction="10000"/>
          </a:bodyPr>
          <a:lstStyle/>
          <a:p>
            <a:r>
              <a:rPr lang="de-DE">
                <a:latin typeface="Arial"/>
                <a:cs typeface="Arial"/>
              </a:rPr>
              <a:t>Ergänzende Erläuterungen I</a:t>
            </a: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6"/>
          </p:nvPr>
        </p:nvSpPr>
        <p:spPr>
          <a:xfrm>
            <a:off x="2214080" y="2594045"/>
            <a:ext cx="8647884" cy="4042282"/>
          </a:xfrm>
        </p:spPr>
        <p:txBody>
          <a:bodyPr vert="horz" lIns="180000" tIns="45720" rIns="91440" bIns="45720" rtlCol="0" anchor="t">
            <a:normAutofit fontScale="92500"/>
          </a:bodyPr>
          <a:lstStyle/>
          <a:p>
            <a:r>
              <a:rPr lang="de-DE">
                <a:latin typeface="Arial"/>
                <a:cs typeface="Arial"/>
              </a:rPr>
              <a:t>Transdisziplinarität: Im Verständnis der Stiftung Zusammenarbeit zwischen akademischen und außerakademischen </a:t>
            </a:r>
            <a:r>
              <a:rPr lang="de-DE" err="1">
                <a:latin typeface="Arial"/>
                <a:cs typeface="Arial"/>
              </a:rPr>
              <a:t>Partner:innen</a:t>
            </a:r>
            <a:endParaRPr lang="de-DE" err="1"/>
          </a:p>
          <a:p>
            <a:r>
              <a:rPr lang="de-DE">
                <a:latin typeface="Arial"/>
                <a:cs typeface="Arial"/>
              </a:rPr>
              <a:t>Mitantragstellende: </a:t>
            </a:r>
            <a:r>
              <a:rPr lang="de-DE" err="1">
                <a:latin typeface="Arial"/>
                <a:cs typeface="Arial"/>
              </a:rPr>
              <a:t>Wissenschaftler:innen</a:t>
            </a:r>
            <a:r>
              <a:rPr lang="de-DE">
                <a:latin typeface="Arial"/>
                <a:cs typeface="Arial"/>
              </a:rPr>
              <a:t> an Hochschulen und Forschungseinrichtungen mit eigenem Budget (In- und Ausland)</a:t>
            </a:r>
          </a:p>
          <a:p>
            <a:r>
              <a:rPr lang="de-DE" err="1">
                <a:latin typeface="Arial"/>
                <a:cs typeface="Arial"/>
              </a:rPr>
              <a:t>Kooperationspartner:innen</a:t>
            </a:r>
            <a:r>
              <a:rPr lang="de-DE">
                <a:latin typeface="Arial"/>
                <a:cs typeface="Arial"/>
              </a:rPr>
              <a:t>: Beteiligte ohne eigenes Budget (In- und Ausland)</a:t>
            </a:r>
          </a:p>
          <a:p>
            <a:r>
              <a:rPr lang="de-DE">
                <a:latin typeface="Arial"/>
                <a:cs typeface="Arial"/>
              </a:rPr>
              <a:t>Budget für </a:t>
            </a:r>
            <a:r>
              <a:rPr lang="de-DE" err="1">
                <a:latin typeface="Arial"/>
                <a:cs typeface="Arial"/>
              </a:rPr>
              <a:t>außerakadem</a:t>
            </a:r>
            <a:r>
              <a:rPr lang="de-DE">
                <a:latin typeface="Arial"/>
                <a:cs typeface="Arial"/>
              </a:rPr>
              <a:t>. Beteiligte/</a:t>
            </a:r>
            <a:r>
              <a:rPr lang="de-DE" err="1">
                <a:latin typeface="Arial"/>
                <a:cs typeface="Arial"/>
              </a:rPr>
              <a:t>Praxispartner:innen</a:t>
            </a:r>
            <a:r>
              <a:rPr lang="de-DE">
                <a:latin typeface="Arial"/>
                <a:cs typeface="Arial"/>
              </a:rPr>
              <a:t>: als Teilbudget der wiss. Antragstellenden abbildbar (Stiftung kann nur an wiss. Einrichtungen bewilligen)</a:t>
            </a:r>
          </a:p>
          <a:p>
            <a:r>
              <a:rPr lang="de-DE">
                <a:latin typeface="Arial"/>
                <a:cs typeface="Arial"/>
              </a:rPr>
              <a:t>Mittel für akademische Beteiligte im Ausland: i. d. R. Weiterleitung durch die deutsche Einrichtung; im Einzelfall auch direkte Bewilligung ins Ausland möglich.</a:t>
            </a:r>
          </a:p>
          <a:p>
            <a:r>
              <a:rPr lang="de-DE">
                <a:latin typeface="Arial"/>
                <a:cs typeface="Arial"/>
              </a:rPr>
              <a:t>Budget: keine speziellen Rahmenbedingungen (Jahre, Anzahl Beteiligter) bei Ausschöpfung des vollen Betrags; eigene Stelle beantragbar; grundsätzlich für alle projektrelevanten Kosten einsetzbar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93340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17E316403BBB479DAD0807AF38B4E0" ma:contentTypeVersion="8" ma:contentTypeDescription="Ein neues Dokument erstellen." ma:contentTypeScope="" ma:versionID="dde3c8a97bd1d89448f6d0cf67d12c46">
  <xsd:schema xmlns:xsd="http://www.w3.org/2001/XMLSchema" xmlns:xs="http://www.w3.org/2001/XMLSchema" xmlns:p="http://schemas.microsoft.com/office/2006/metadata/properties" xmlns:ns3="1af220fc-bf34-477d-b0ab-2f87ef95e057" targetNamespace="http://schemas.microsoft.com/office/2006/metadata/properties" ma:root="true" ma:fieldsID="f0d6bbcb3186837712f8d223e6f2a689" ns3:_="">
    <xsd:import namespace="1af220fc-bf34-477d-b0ab-2f87ef95e0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220fc-bf34-477d-b0ab-2f87ef95e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E8893-6382-43D5-B3FB-786750ECEF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E69AFB-2890-4DAA-B919-1C1FD118652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af220fc-bf34-477d-b0ab-2f87ef95e05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C6519C-2B1F-4860-A8EB-2AD671329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f220fc-bf34-477d-b0ab-2f87ef95e0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Breitbild</PresentationFormat>
  <Paragraphs>123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Benutzerdefiniertes Design</vt:lpstr>
      <vt:lpstr>1_Benutzerdefiniertes Design</vt:lpstr>
      <vt:lpstr>2_Benutzerdefiniertes Design</vt:lpstr>
      <vt:lpstr>3_Office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Julia</dc:creator>
  <cp:lastModifiedBy>Bertram, Silke</cp:lastModifiedBy>
  <cp:revision>9</cp:revision>
  <dcterms:created xsi:type="dcterms:W3CDTF">2020-01-06T13:40:56Z</dcterms:created>
  <dcterms:modified xsi:type="dcterms:W3CDTF">2023-01-26T13:58:30Z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0x010100AB17E316403BBB479DAD0807AF38B4E0</vt:lpwstr>
  </property>
</Properties>
</file>